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Now" charset="1" panose="00000500000000000000"/>
      <p:regular r:id="rId14"/>
    </p:embeddedFont>
    <p:embeddedFont>
      <p:font typeface="Now Bold" charset="1" panose="00000800000000000000"/>
      <p:regular r:id="rId15"/>
    </p:embeddedFont>
    <p:embeddedFont>
      <p:font typeface="Now Thin" charset="1" panose="00000300000000000000"/>
      <p:regular r:id="rId16"/>
    </p:embeddedFont>
    <p:embeddedFont>
      <p:font typeface="Now Light" charset="1" panose="00000400000000000000"/>
      <p:regular r:id="rId17"/>
    </p:embeddedFont>
    <p:embeddedFont>
      <p:font typeface="Now Medium" charset="1" panose="00000600000000000000"/>
      <p:regular r:id="rId18"/>
    </p:embeddedFont>
    <p:embeddedFont>
      <p:font typeface="Now Heavy" charset="1" panose="00000A00000000000000"/>
      <p:regular r:id="rId19"/>
    </p:embeddedFont>
    <p:embeddedFont>
      <p:font typeface="IBM Plex Sans Condensed" charset="1" panose="020B0506050203000203"/>
      <p:regular r:id="rId20"/>
    </p:embeddedFont>
    <p:embeddedFont>
      <p:font typeface="IBM Plex Sans Condensed Bold" charset="1" panose="020B0806050203000203"/>
      <p:regular r:id="rId21"/>
    </p:embeddedFont>
    <p:embeddedFont>
      <p:font typeface="IBM Plex Sans Condensed Italics" charset="1" panose="020B0506050203000203"/>
      <p:regular r:id="rId22"/>
    </p:embeddedFont>
    <p:embeddedFont>
      <p:font typeface="IBM Plex Sans Condensed Bold Italics" charset="1" panose="020B0806050203000203"/>
      <p:regular r:id="rId23"/>
    </p:embeddedFont>
    <p:embeddedFont>
      <p:font typeface="IBM Plex Sans Condensed Thin" charset="1" panose="020B0206050203000203"/>
      <p:regular r:id="rId24"/>
    </p:embeddedFont>
    <p:embeddedFont>
      <p:font typeface="IBM Plex Sans Condensed Thin Italics" charset="1" panose="020B0206050203000203"/>
      <p:regular r:id="rId25"/>
    </p:embeddedFont>
    <p:embeddedFont>
      <p:font typeface="IBM Plex Sans Condensed Medium" charset="1" panose="020B0606050203000203"/>
      <p:regular r:id="rId26"/>
    </p:embeddedFont>
    <p:embeddedFont>
      <p:font typeface="IBM Plex Sans Condensed Medium Italics" charset="1" panose="020B0606050203000203"/>
      <p:regular r:id="rId27"/>
    </p:embeddedFont>
    <p:embeddedFont>
      <p:font typeface="Open Sans" charset="1" panose="020B0606030504020204"/>
      <p:regular r:id="rId28"/>
    </p:embeddedFont>
    <p:embeddedFont>
      <p:font typeface="Open Sans Bold" charset="1" panose="020B0806030504020204"/>
      <p:regular r:id="rId29"/>
    </p:embeddedFont>
    <p:embeddedFont>
      <p:font typeface="Open Sans Italics" charset="1" panose="020B0606030504020204"/>
      <p:regular r:id="rId30"/>
    </p:embeddedFont>
    <p:embeddedFont>
      <p:font typeface="Open Sans Bold Italics" charset="1" panose="020B0806030504020204"/>
      <p:regular r:id="rId31"/>
    </p:embeddedFont>
    <p:embeddedFont>
      <p:font typeface="Open Sans Light" charset="1" panose="020B0306030504020204"/>
      <p:regular r:id="rId32"/>
    </p:embeddedFont>
    <p:embeddedFont>
      <p:font typeface="Open Sans Light Italics" charset="1" panose="020B0306030504020204"/>
      <p:regular r:id="rId33"/>
    </p:embeddedFont>
    <p:embeddedFont>
      <p:font typeface="Open Sans Ultra-Bold" charset="1" panose="00000000000000000000"/>
      <p:regular r:id="rId34"/>
    </p:embeddedFont>
    <p:embeddedFont>
      <p:font typeface="Open Sans Ultra-Bold Italics" charset="1" panose="000000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9.png" Type="http://schemas.openxmlformats.org/officeDocument/2006/relationships/image"/><Relationship Id="rId5" Target="../media/image19.jpe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1255400"/>
            <a:ext cx="9144000" cy="8987817"/>
            <a:chOff x="0" y="0"/>
            <a:chExt cx="1046550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7"/>
              <a:ext cx="1046829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10468295">
                  <a:moveTo>
                    <a:pt x="10468295" y="10251440"/>
                  </a:moveTo>
                  <a:cubicBezTo>
                    <a:pt x="10468295" y="10284587"/>
                    <a:pt x="10455317" y="10286873"/>
                    <a:pt x="10421484" y="10286873"/>
                  </a:cubicBezTo>
                  <a:cubicBezTo>
                    <a:pt x="6949051" y="10286238"/>
                    <a:pt x="3476772" y="10286238"/>
                    <a:pt x="4339" y="10286238"/>
                  </a:cubicBezTo>
                  <a:cubicBezTo>
                    <a:pt x="0" y="10272395"/>
                    <a:pt x="7120" y="10259822"/>
                    <a:pt x="10673" y="10246995"/>
                  </a:cubicBezTo>
                  <a:cubicBezTo>
                    <a:pt x="163307" y="9685401"/>
                    <a:pt x="316096" y="9123934"/>
                    <a:pt x="469194" y="8562467"/>
                  </a:cubicBezTo>
                  <a:cubicBezTo>
                    <a:pt x="687486" y="7761986"/>
                    <a:pt x="906242" y="6961632"/>
                    <a:pt x="1124379" y="6161151"/>
                  </a:cubicBezTo>
                  <a:cubicBezTo>
                    <a:pt x="1393807" y="5172583"/>
                    <a:pt x="1662616" y="4184015"/>
                    <a:pt x="1931889" y="3195574"/>
                  </a:cubicBezTo>
                  <a:cubicBezTo>
                    <a:pt x="2205488" y="2191385"/>
                    <a:pt x="2479241" y="1187323"/>
                    <a:pt x="2753613" y="183261"/>
                  </a:cubicBezTo>
                  <a:cubicBezTo>
                    <a:pt x="2770297" y="122174"/>
                    <a:pt x="2780957" y="59690"/>
                    <a:pt x="2807993" y="635"/>
                  </a:cubicBezTo>
                  <a:cubicBezTo>
                    <a:pt x="5345927" y="635"/>
                    <a:pt x="7883860" y="635"/>
                    <a:pt x="10421794" y="0"/>
                  </a:cubicBezTo>
                  <a:cubicBezTo>
                    <a:pt x="10456245" y="0"/>
                    <a:pt x="10467985" y="3429"/>
                    <a:pt x="10467985" y="35814"/>
                  </a:cubicBezTo>
                  <a:cubicBezTo>
                    <a:pt x="10467059" y="3441065"/>
                    <a:pt x="10467059" y="6846316"/>
                    <a:pt x="1046829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23724" t="-1" r="-23721" b="-1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5077216" y="7499540"/>
            <a:ext cx="2841850" cy="2743677"/>
          </a:xfrm>
          <a:custGeom>
            <a:avLst/>
            <a:gdLst/>
            <a:ahLst/>
            <a:cxnLst/>
            <a:rect r="r" b="b" t="t" l="l"/>
            <a:pathLst>
              <a:path h="2743677" w="2841850">
                <a:moveTo>
                  <a:pt x="2841850" y="0"/>
                </a:moveTo>
                <a:lnTo>
                  <a:pt x="0" y="0"/>
                </a:lnTo>
                <a:lnTo>
                  <a:pt x="0" y="2743677"/>
                </a:lnTo>
                <a:lnTo>
                  <a:pt x="2841850" y="2743677"/>
                </a:lnTo>
                <a:lnTo>
                  <a:pt x="284185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29598" y="4965174"/>
            <a:ext cx="5448844" cy="356652"/>
          </a:xfrm>
          <a:custGeom>
            <a:avLst/>
            <a:gdLst/>
            <a:ahLst/>
            <a:cxnLst/>
            <a:rect r="r" b="b" t="t" l="l"/>
            <a:pathLst>
              <a:path h="356652" w="5448844">
                <a:moveTo>
                  <a:pt x="0" y="0"/>
                </a:moveTo>
                <a:lnTo>
                  <a:pt x="5448843" y="0"/>
                </a:lnTo>
                <a:lnTo>
                  <a:pt x="5448843" y="356652"/>
                </a:lnTo>
                <a:lnTo>
                  <a:pt x="0" y="3566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0" y="1789103"/>
            <a:ext cx="10154433" cy="305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86"/>
              </a:lnSpc>
            </a:pPr>
            <a:r>
              <a:rPr lang="en-US" sz="9988">
                <a:solidFill>
                  <a:srgbClr val="FFFBFB"/>
                </a:solidFill>
                <a:latin typeface="Now Bold"/>
              </a:rPr>
              <a:t>PROJET TRANSVERSAL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5996830"/>
            <a:ext cx="9308039" cy="2322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15"/>
              </a:lnSpc>
            </a:pPr>
            <a:r>
              <a:rPr lang="en-US" sz="7595">
                <a:solidFill>
                  <a:srgbClr val="56AEFF"/>
                </a:solidFill>
                <a:latin typeface="Now Bold"/>
              </a:rPr>
              <a:t>BASE DE DONNÉE TWITCH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39983" y="6905063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839894" cy="3856411"/>
          </a:xfrm>
          <a:custGeom>
            <a:avLst/>
            <a:gdLst/>
            <a:ahLst/>
            <a:cxnLst/>
            <a:rect r="r" b="b" t="t" l="l"/>
            <a:pathLst>
              <a:path h="3856411" w="12839894">
                <a:moveTo>
                  <a:pt x="0" y="0"/>
                </a:moveTo>
                <a:lnTo>
                  <a:pt x="12839894" y="0"/>
                </a:lnTo>
                <a:lnTo>
                  <a:pt x="12839894" y="3856411"/>
                </a:lnTo>
                <a:lnTo>
                  <a:pt x="0" y="38564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44596" y="6816447"/>
            <a:ext cx="12643404" cy="3470553"/>
          </a:xfrm>
          <a:custGeom>
            <a:avLst/>
            <a:gdLst/>
            <a:ahLst/>
            <a:cxnLst/>
            <a:rect r="r" b="b" t="t" l="l"/>
            <a:pathLst>
              <a:path h="3470553" w="12643404">
                <a:moveTo>
                  <a:pt x="0" y="0"/>
                </a:moveTo>
                <a:lnTo>
                  <a:pt x="12643404" y="0"/>
                </a:lnTo>
                <a:lnTo>
                  <a:pt x="12643404" y="3470553"/>
                </a:lnTo>
                <a:lnTo>
                  <a:pt x="0" y="34705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34875" y="4471717"/>
            <a:ext cx="12418250" cy="1343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704"/>
              </a:lnSpc>
              <a:spcBef>
                <a:spcPct val="0"/>
              </a:spcBef>
            </a:pPr>
            <a:r>
              <a:rPr lang="en-US" sz="8920">
                <a:solidFill>
                  <a:srgbClr val="56AEFF"/>
                </a:solidFill>
                <a:latin typeface="Now Bold"/>
              </a:rPr>
              <a:t>Quelque jointures...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699641" y="-86577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61446" y="-41052"/>
            <a:ext cx="5184552" cy="5184552"/>
          </a:xfrm>
          <a:custGeom>
            <a:avLst/>
            <a:gdLst/>
            <a:ahLst/>
            <a:cxnLst/>
            <a:rect r="r" b="b" t="t" l="l"/>
            <a:pathLst>
              <a:path h="5184552" w="5184552">
                <a:moveTo>
                  <a:pt x="0" y="0"/>
                </a:moveTo>
                <a:lnTo>
                  <a:pt x="5184552" y="0"/>
                </a:lnTo>
                <a:lnTo>
                  <a:pt x="5184552" y="5184552"/>
                </a:lnTo>
                <a:lnTo>
                  <a:pt x="0" y="5184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47088" y="7187733"/>
            <a:ext cx="6835839" cy="6835839"/>
          </a:xfrm>
          <a:custGeom>
            <a:avLst/>
            <a:gdLst/>
            <a:ahLst/>
            <a:cxnLst/>
            <a:rect r="r" b="b" t="t" l="l"/>
            <a:pathLst>
              <a:path h="6835839" w="6835839">
                <a:moveTo>
                  <a:pt x="0" y="0"/>
                </a:moveTo>
                <a:lnTo>
                  <a:pt x="6835838" y="0"/>
                </a:lnTo>
                <a:lnTo>
                  <a:pt x="6835838" y="6835838"/>
                </a:lnTo>
                <a:lnTo>
                  <a:pt x="0" y="6835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41052"/>
            <a:ext cx="3250848" cy="1526574"/>
          </a:xfrm>
          <a:custGeom>
            <a:avLst/>
            <a:gdLst/>
            <a:ahLst/>
            <a:cxnLst/>
            <a:rect r="r" b="b" t="t" l="l"/>
            <a:pathLst>
              <a:path h="1526574" w="3250848">
                <a:moveTo>
                  <a:pt x="0" y="0"/>
                </a:moveTo>
                <a:lnTo>
                  <a:pt x="3250848" y="0"/>
                </a:lnTo>
                <a:lnTo>
                  <a:pt x="3250848" y="1526574"/>
                </a:lnTo>
                <a:lnTo>
                  <a:pt x="0" y="15265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8065" t="-8770" r="-120785" b="-7162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10480" y="3749905"/>
            <a:ext cx="7667041" cy="264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43"/>
              </a:lnSpc>
            </a:pPr>
            <a:r>
              <a:rPr lang="en-US" sz="7530" spc="459">
                <a:solidFill>
                  <a:srgbClr val="FFFFFF"/>
                </a:solidFill>
                <a:latin typeface="Now Bold"/>
              </a:rPr>
              <a:t>Merci de nous avoir écouté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6644" y="3893230"/>
            <a:ext cx="2845162" cy="4381054"/>
            <a:chOff x="0" y="0"/>
            <a:chExt cx="862412" cy="13279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721419" y="3893230"/>
            <a:ext cx="2845162" cy="4381054"/>
            <a:chOff x="0" y="0"/>
            <a:chExt cx="862412" cy="13279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890839" y="4112787"/>
            <a:ext cx="2448475" cy="2438911"/>
            <a:chOff x="0" y="0"/>
            <a:chExt cx="6502400" cy="6477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0" r="223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224190" y="3893230"/>
            <a:ext cx="2845162" cy="4381054"/>
            <a:chOff x="0" y="0"/>
            <a:chExt cx="862412" cy="13279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393610" y="4112787"/>
            <a:ext cx="2448475" cy="2438911"/>
            <a:chOff x="0" y="0"/>
            <a:chExt cx="6502400" cy="6477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0" r="223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716644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721419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224190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634800" y="26618"/>
            <a:ext cx="5249000" cy="1002082"/>
          </a:xfrm>
          <a:custGeom>
            <a:avLst/>
            <a:gdLst/>
            <a:ahLst/>
            <a:cxnLst/>
            <a:rect r="r" b="b" t="t" l="l"/>
            <a:pathLst>
              <a:path h="1002082" w="5249000">
                <a:moveTo>
                  <a:pt x="0" y="0"/>
                </a:moveTo>
                <a:lnTo>
                  <a:pt x="5249000" y="0"/>
                </a:lnTo>
                <a:lnTo>
                  <a:pt x="5249000" y="1002082"/>
                </a:lnTo>
                <a:lnTo>
                  <a:pt x="0" y="10020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4219031" y="3893230"/>
            <a:ext cx="2845162" cy="4381054"/>
            <a:chOff x="0" y="0"/>
            <a:chExt cx="862412" cy="132796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4388451" y="4112787"/>
            <a:ext cx="2448475" cy="2438911"/>
            <a:chOff x="0" y="0"/>
            <a:chExt cx="6502400" cy="6477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0" r="223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33" id="33"/>
          <p:cNvSpPr/>
          <p:nvPr/>
        </p:nvSpPr>
        <p:spPr>
          <a:xfrm flipH="false" flipV="false" rot="0">
            <a:off x="4219031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3" y="0"/>
                </a:lnTo>
                <a:lnTo>
                  <a:pt x="2845163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14726961" y="3893230"/>
            <a:ext cx="2845162" cy="4381054"/>
            <a:chOff x="0" y="0"/>
            <a:chExt cx="862412" cy="132796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7" id="37"/>
          <p:cNvGrpSpPr>
            <a:grpSpLocks noChangeAspect="true"/>
          </p:cNvGrpSpPr>
          <p:nvPr/>
        </p:nvGrpSpPr>
        <p:grpSpPr>
          <a:xfrm rot="0">
            <a:off x="14896381" y="4112787"/>
            <a:ext cx="2448475" cy="2438911"/>
            <a:chOff x="0" y="0"/>
            <a:chExt cx="6502400" cy="64770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0" r="223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40" id="40"/>
          <p:cNvSpPr/>
          <p:nvPr/>
        </p:nvSpPr>
        <p:spPr>
          <a:xfrm flipH="false" flipV="false" rot="0">
            <a:off x="14726961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3" y="0"/>
                </a:lnTo>
                <a:lnTo>
                  <a:pt x="2845163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1" id="41"/>
          <p:cNvGrpSpPr>
            <a:grpSpLocks noChangeAspect="true"/>
          </p:cNvGrpSpPr>
          <p:nvPr/>
        </p:nvGrpSpPr>
        <p:grpSpPr>
          <a:xfrm rot="0">
            <a:off x="884731" y="4112787"/>
            <a:ext cx="2448475" cy="2438911"/>
            <a:chOff x="0" y="0"/>
            <a:chExt cx="6502400" cy="64770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0" r="223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TextBox 44" id="44"/>
          <p:cNvSpPr txBox="true"/>
          <p:nvPr/>
        </p:nvSpPr>
        <p:spPr>
          <a:xfrm rot="0">
            <a:off x="3919280" y="1636188"/>
            <a:ext cx="10450651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</a:rPr>
              <a:t>NOTRE EQUIPE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63911" y="6730047"/>
            <a:ext cx="2470628" cy="74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Domignues</a:t>
            </a:r>
          </a:p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Ioan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57987" y="7632887"/>
            <a:ext cx="2082476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</a:rPr>
              <a:t>chef projet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8235227" y="6730047"/>
            <a:ext cx="1817546" cy="74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Mabrouk</a:t>
            </a:r>
          </a:p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Adjaho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737998" y="6730047"/>
            <a:ext cx="1817546" cy="74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Raoly</a:t>
            </a:r>
          </a:p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Koumou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605533" y="7651993"/>
            <a:ext cx="2082476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</a:rPr>
              <a:t>membre projet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4732839" y="6730047"/>
            <a:ext cx="1817546" cy="74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Axel</a:t>
            </a:r>
          </a:p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Flahaut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5240769" y="6730047"/>
            <a:ext cx="1817546" cy="74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Arsene</a:t>
            </a:r>
          </a:p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Mbengue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4571451" y="7632887"/>
            <a:ext cx="2082476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</a:rPr>
              <a:t>membre projet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8102762" y="7632887"/>
            <a:ext cx="2082476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</a:rPr>
              <a:t>membre projet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5079381" y="7632887"/>
            <a:ext cx="2082476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</a:rPr>
              <a:t>membre projet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13311" y="3890243"/>
            <a:ext cx="5973056" cy="6396757"/>
          </a:xfrm>
          <a:custGeom>
            <a:avLst/>
            <a:gdLst/>
            <a:ahLst/>
            <a:cxnLst/>
            <a:rect r="r" b="b" t="t" l="l"/>
            <a:pathLst>
              <a:path h="6396757" w="5973056">
                <a:moveTo>
                  <a:pt x="0" y="0"/>
                </a:moveTo>
                <a:lnTo>
                  <a:pt x="5973056" y="0"/>
                </a:lnTo>
                <a:lnTo>
                  <a:pt x="5973056" y="6396757"/>
                </a:lnTo>
                <a:lnTo>
                  <a:pt x="0" y="63967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3907750" y="4332215"/>
            <a:ext cx="10128718" cy="23812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7345462" y="5391166"/>
            <a:ext cx="5621884" cy="11906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7184833" y="7518265"/>
            <a:ext cx="4528249" cy="23812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7184707" y="6473974"/>
            <a:ext cx="4528249" cy="23812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785212" cy="1831144"/>
          </a:xfrm>
          <a:custGeom>
            <a:avLst/>
            <a:gdLst/>
            <a:ahLst/>
            <a:cxnLst/>
            <a:rect r="r" b="b" t="t" l="l"/>
            <a:pathLst>
              <a:path h="1831144" w="1785212">
                <a:moveTo>
                  <a:pt x="0" y="0"/>
                </a:moveTo>
                <a:lnTo>
                  <a:pt x="1785212" y="0"/>
                </a:lnTo>
                <a:lnTo>
                  <a:pt x="1785212" y="1831144"/>
                </a:lnTo>
                <a:lnTo>
                  <a:pt x="0" y="1831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974689" y="0"/>
            <a:ext cx="6338621" cy="1528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86"/>
              </a:lnSpc>
            </a:pPr>
            <a:r>
              <a:rPr lang="en-US" sz="9988">
                <a:solidFill>
                  <a:srgbClr val="FFFBFB"/>
                </a:solidFill>
                <a:latin typeface="Now Bold"/>
              </a:rPr>
              <a:t>OBJECTIF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3764" y="1726369"/>
            <a:ext cx="16660471" cy="86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12"/>
              </a:lnSpc>
            </a:pPr>
            <a:r>
              <a:rPr lang="en-US" sz="5008">
                <a:solidFill>
                  <a:srgbClr val="FFFBFB"/>
                </a:solidFill>
                <a:latin typeface="Open Sans Bold"/>
              </a:rPr>
              <a:t>Conceptualiser la base de donnée du service TWITCH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174802"/>
            <a:ext cx="6156007" cy="41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9"/>
              </a:lnSpc>
              <a:spcBef>
                <a:spcPct val="0"/>
              </a:spcBef>
            </a:pPr>
            <a:r>
              <a:rPr lang="en-US" sz="2528">
                <a:solidFill>
                  <a:srgbClr val="FFFBFB"/>
                </a:solidFill>
                <a:latin typeface="DM Sans Bold"/>
              </a:rPr>
              <a:t>Fournir Modèle Conceptuel de Données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221892"/>
            <a:ext cx="5566410" cy="41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9"/>
              </a:lnSpc>
              <a:spcBef>
                <a:spcPct val="0"/>
              </a:spcBef>
            </a:pPr>
            <a:r>
              <a:rPr lang="en-US" sz="2528">
                <a:solidFill>
                  <a:srgbClr val="FFFBFB"/>
                </a:solidFill>
                <a:latin typeface="DM Sans Bold"/>
              </a:rPr>
              <a:t>Fournir Modèle Logique de Données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266183"/>
            <a:ext cx="5758101" cy="41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9"/>
              </a:lnSpc>
              <a:spcBef>
                <a:spcPct val="0"/>
              </a:spcBef>
            </a:pPr>
            <a:r>
              <a:rPr lang="en-US" sz="2528">
                <a:solidFill>
                  <a:srgbClr val="FFFBFB"/>
                </a:solidFill>
                <a:latin typeface="DM Sans Bold"/>
              </a:rPr>
              <a:t>Fournir Modèle physique de données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127804"/>
            <a:ext cx="2432566" cy="418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5"/>
              </a:lnSpc>
              <a:spcBef>
                <a:spcPct val="0"/>
              </a:spcBef>
            </a:pPr>
            <a:r>
              <a:rPr lang="en-US" sz="2532">
                <a:solidFill>
                  <a:srgbClr val="FFFBFB"/>
                </a:solidFill>
                <a:latin typeface="DM Sans Bold"/>
              </a:rPr>
              <a:t>Créer 50 tables</a:t>
            </a:r>
          </a:p>
        </p:txBody>
      </p:sp>
      <p:grpSp>
        <p:nvGrpSpPr>
          <p:cNvPr name="Group 14" id="14"/>
          <p:cNvGrpSpPr/>
          <p:nvPr/>
        </p:nvGrpSpPr>
        <p:grpSpPr>
          <a:xfrm rot="-5400000">
            <a:off x="-7332488" y="7244740"/>
            <a:ext cx="13457996" cy="3264379"/>
            <a:chOff x="0" y="0"/>
            <a:chExt cx="17943995" cy="435250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394980" y="8772155"/>
            <a:ext cx="11489498" cy="86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12"/>
              </a:lnSpc>
            </a:pPr>
            <a:r>
              <a:rPr lang="en-US" sz="5008">
                <a:solidFill>
                  <a:srgbClr val="FFFBFB"/>
                </a:solidFill>
                <a:latin typeface="Open Sans Bold"/>
              </a:rPr>
              <a:t>AVANT LE 10 décembre 2023 à 23h59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DAA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328426" y="4025948"/>
            <a:ext cx="0" cy="4676296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-392685" y="9098621"/>
            <a:ext cx="14415583" cy="3496652"/>
            <a:chOff x="0" y="0"/>
            <a:chExt cx="19220778" cy="46622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4914" cy="4444914"/>
            </a:xfrm>
            <a:custGeom>
              <a:avLst/>
              <a:gdLst/>
              <a:ahLst/>
              <a:cxnLst/>
              <a:rect r="r" b="b" t="t" l="l"/>
              <a:pathLst>
                <a:path h="4444914" w="4444914">
                  <a:moveTo>
                    <a:pt x="0" y="0"/>
                  </a:moveTo>
                  <a:lnTo>
                    <a:pt x="4444914" y="0"/>
                  </a:lnTo>
                  <a:lnTo>
                    <a:pt x="4444914" y="4444914"/>
                  </a:lnTo>
                  <a:lnTo>
                    <a:pt x="0" y="44449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927411" y="922876"/>
              <a:ext cx="4444914" cy="3522038"/>
            </a:xfrm>
            <a:custGeom>
              <a:avLst/>
              <a:gdLst/>
              <a:ahLst/>
              <a:cxnLst/>
              <a:rect r="r" b="b" t="t" l="l"/>
              <a:pathLst>
                <a:path h="3522038" w="4444914">
                  <a:moveTo>
                    <a:pt x="0" y="0"/>
                  </a:moveTo>
                  <a:lnTo>
                    <a:pt x="4444914" y="0"/>
                  </a:lnTo>
                  <a:lnTo>
                    <a:pt x="4444914" y="3522038"/>
                  </a:lnTo>
                  <a:lnTo>
                    <a:pt x="0" y="3522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848453" y="217289"/>
              <a:ext cx="4444914" cy="4444914"/>
            </a:xfrm>
            <a:custGeom>
              <a:avLst/>
              <a:gdLst/>
              <a:ahLst/>
              <a:cxnLst/>
              <a:rect r="r" b="b" t="t" l="l"/>
              <a:pathLst>
                <a:path h="4444914" w="4444914">
                  <a:moveTo>
                    <a:pt x="0" y="0"/>
                  </a:moveTo>
                  <a:lnTo>
                    <a:pt x="4444913" y="0"/>
                  </a:lnTo>
                  <a:lnTo>
                    <a:pt x="4444913" y="4444914"/>
                  </a:lnTo>
                  <a:lnTo>
                    <a:pt x="0" y="44449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4775864" y="1140165"/>
              <a:ext cx="4444914" cy="3522038"/>
            </a:xfrm>
            <a:custGeom>
              <a:avLst/>
              <a:gdLst/>
              <a:ahLst/>
              <a:cxnLst/>
              <a:rect r="r" b="b" t="t" l="l"/>
              <a:pathLst>
                <a:path h="3522038" w="4444914">
                  <a:moveTo>
                    <a:pt x="0" y="0"/>
                  </a:moveTo>
                  <a:lnTo>
                    <a:pt x="4444914" y="0"/>
                  </a:lnTo>
                  <a:lnTo>
                    <a:pt x="4444914" y="3522038"/>
                  </a:lnTo>
                  <a:lnTo>
                    <a:pt x="0" y="3522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6150721">
            <a:off x="6080933" y="45795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836337" y="0"/>
            <a:ext cx="6148510" cy="10287000"/>
            <a:chOff x="0" y="0"/>
            <a:chExt cx="3795377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795377" cy="6350000"/>
            </a:xfrm>
            <a:custGeom>
              <a:avLst/>
              <a:gdLst/>
              <a:ahLst/>
              <a:cxnLst/>
              <a:rect r="r" b="b" t="t" l="l"/>
              <a:pathLst>
                <a:path h="6350000" w="3795377">
                  <a:moveTo>
                    <a:pt x="3795377" y="0"/>
                  </a:moveTo>
                  <a:lnTo>
                    <a:pt x="2302146" y="6350000"/>
                  </a:lnTo>
                  <a:lnTo>
                    <a:pt x="0" y="6350000"/>
                  </a:lnTo>
                  <a:lnTo>
                    <a:pt x="1493230" y="0"/>
                  </a:lnTo>
                  <a:lnTo>
                    <a:pt x="3795377" y="0"/>
                  </a:lnTo>
                  <a:close/>
                </a:path>
              </a:pathLst>
            </a:custGeom>
            <a:blipFill>
              <a:blip r:embed="rId5"/>
              <a:stretch>
                <a:fillRect l="-75560" t="0" r="-7556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890997" y="5655419"/>
            <a:ext cx="3546432" cy="1994868"/>
          </a:xfrm>
          <a:custGeom>
            <a:avLst/>
            <a:gdLst/>
            <a:ahLst/>
            <a:cxnLst/>
            <a:rect r="r" b="b" t="t" l="l"/>
            <a:pathLst>
              <a:path h="1994868" w="3546432">
                <a:moveTo>
                  <a:pt x="0" y="0"/>
                </a:moveTo>
                <a:lnTo>
                  <a:pt x="3546432" y="0"/>
                </a:lnTo>
                <a:lnTo>
                  <a:pt x="3546432" y="1994868"/>
                </a:lnTo>
                <a:lnTo>
                  <a:pt x="0" y="19948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909636" y="7926512"/>
            <a:ext cx="1509154" cy="1172110"/>
          </a:xfrm>
          <a:custGeom>
            <a:avLst/>
            <a:gdLst/>
            <a:ahLst/>
            <a:cxnLst/>
            <a:rect r="r" b="b" t="t" l="l"/>
            <a:pathLst>
              <a:path h="1172110" w="1509154">
                <a:moveTo>
                  <a:pt x="0" y="0"/>
                </a:moveTo>
                <a:lnTo>
                  <a:pt x="1509154" y="0"/>
                </a:lnTo>
                <a:lnTo>
                  <a:pt x="1509154" y="1172109"/>
                </a:lnTo>
                <a:lnTo>
                  <a:pt x="0" y="11721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 flipH="true" flipV="true">
            <a:off x="1028700" y="2889717"/>
            <a:ext cx="11824634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5866360" y="5208938"/>
            <a:ext cx="279379" cy="279379"/>
          </a:xfrm>
          <a:custGeom>
            <a:avLst/>
            <a:gdLst/>
            <a:ahLst/>
            <a:cxnLst/>
            <a:rect r="r" b="b" t="t" l="l"/>
            <a:pathLst>
              <a:path h="279379" w="279379">
                <a:moveTo>
                  <a:pt x="0" y="0"/>
                </a:moveTo>
                <a:lnTo>
                  <a:pt x="279380" y="0"/>
                </a:lnTo>
                <a:lnTo>
                  <a:pt x="279380" y="279379"/>
                </a:lnTo>
                <a:lnTo>
                  <a:pt x="0" y="279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313470" y="5161313"/>
            <a:ext cx="4404229" cy="37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31"/>
              </a:lnSpc>
              <a:spcBef>
                <a:spcPct val="0"/>
              </a:spcBef>
            </a:pPr>
            <a:r>
              <a:rPr lang="en-US" sz="2196">
                <a:solidFill>
                  <a:srgbClr val="FFFFFF"/>
                </a:solidFill>
                <a:latin typeface="DM Sans"/>
              </a:rPr>
              <a:t>10 Tables / personne sur le MCD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4006" y="1200934"/>
            <a:ext cx="12442201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MÉTHODE DE TRAVAIL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0" y="3929602"/>
            <a:ext cx="5328426" cy="451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sz="2689">
                <a:solidFill>
                  <a:srgbClr val="051D40"/>
                </a:solidFill>
                <a:latin typeface="DM Sans Bold"/>
              </a:rPr>
              <a:t>MÉTHODE COLLABORATIVE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328426" y="3929602"/>
            <a:ext cx="7524908" cy="411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33"/>
              </a:lnSpc>
              <a:spcBef>
                <a:spcPct val="0"/>
              </a:spcBef>
            </a:pPr>
            <a:r>
              <a:rPr lang="en-US" sz="2415">
                <a:solidFill>
                  <a:srgbClr val="FFFFFF"/>
                </a:solidFill>
                <a:latin typeface="DM Sans Bold"/>
              </a:rPr>
              <a:t>REPARTITION DU TRAVAIL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297373" y="5676325"/>
            <a:ext cx="4996039" cy="37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31"/>
              </a:lnSpc>
              <a:spcBef>
                <a:spcPct val="0"/>
              </a:spcBef>
            </a:pPr>
            <a:r>
              <a:rPr lang="en-US" sz="2196">
                <a:solidFill>
                  <a:srgbClr val="FFFFFF"/>
                </a:solidFill>
                <a:latin typeface="DM Sans"/>
              </a:rPr>
              <a:t>Chacun ses insert à leur tables dédié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5874391" y="5783389"/>
            <a:ext cx="271349" cy="271349"/>
          </a:xfrm>
          <a:custGeom>
            <a:avLst/>
            <a:gdLst/>
            <a:ahLst/>
            <a:cxnLst/>
            <a:rect r="r" b="b" t="t" l="l"/>
            <a:pathLst>
              <a:path h="271349" w="271349">
                <a:moveTo>
                  <a:pt x="0" y="0"/>
                </a:moveTo>
                <a:lnTo>
                  <a:pt x="271349" y="0"/>
                </a:lnTo>
                <a:lnTo>
                  <a:pt x="271349" y="271349"/>
                </a:lnTo>
                <a:lnTo>
                  <a:pt x="0" y="271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6297373" y="6245238"/>
            <a:ext cx="4996039" cy="37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31"/>
              </a:lnSpc>
              <a:spcBef>
                <a:spcPct val="0"/>
              </a:spcBef>
            </a:pPr>
            <a:r>
              <a:rPr lang="en-US" sz="2196">
                <a:solidFill>
                  <a:srgbClr val="FFFFFF"/>
                </a:solidFill>
                <a:latin typeface="DM Sans"/>
              </a:rPr>
              <a:t>1 modification / personne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5874391" y="6352302"/>
            <a:ext cx="271349" cy="271349"/>
          </a:xfrm>
          <a:custGeom>
            <a:avLst/>
            <a:gdLst/>
            <a:ahLst/>
            <a:cxnLst/>
            <a:rect r="r" b="b" t="t" l="l"/>
            <a:pathLst>
              <a:path h="271349" w="271349">
                <a:moveTo>
                  <a:pt x="0" y="0"/>
                </a:moveTo>
                <a:lnTo>
                  <a:pt x="271349" y="0"/>
                </a:lnTo>
                <a:lnTo>
                  <a:pt x="271349" y="271349"/>
                </a:lnTo>
                <a:lnTo>
                  <a:pt x="0" y="271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6297373" y="6757001"/>
            <a:ext cx="4996039" cy="37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31"/>
              </a:lnSpc>
              <a:spcBef>
                <a:spcPct val="0"/>
              </a:spcBef>
            </a:pPr>
            <a:r>
              <a:rPr lang="en-US" sz="2196">
                <a:solidFill>
                  <a:srgbClr val="FFFFFF"/>
                </a:solidFill>
                <a:latin typeface="DM Sans"/>
              </a:rPr>
              <a:t>1 requete / personne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5874391" y="6864065"/>
            <a:ext cx="271349" cy="271349"/>
          </a:xfrm>
          <a:custGeom>
            <a:avLst/>
            <a:gdLst/>
            <a:ahLst/>
            <a:cxnLst/>
            <a:rect r="r" b="b" t="t" l="l"/>
            <a:pathLst>
              <a:path h="271349" w="271349">
                <a:moveTo>
                  <a:pt x="0" y="0"/>
                </a:moveTo>
                <a:lnTo>
                  <a:pt x="271349" y="0"/>
                </a:lnTo>
                <a:lnTo>
                  <a:pt x="271349" y="271349"/>
                </a:lnTo>
                <a:lnTo>
                  <a:pt x="0" y="271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668274" y="4805419"/>
            <a:ext cx="3991878" cy="759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31"/>
              </a:lnSpc>
              <a:spcBef>
                <a:spcPct val="0"/>
              </a:spcBef>
            </a:pPr>
            <a:r>
              <a:rPr lang="en-US" sz="2196">
                <a:solidFill>
                  <a:srgbClr val="FFFFFF"/>
                </a:solidFill>
                <a:latin typeface="DM Sans"/>
              </a:rPr>
              <a:t>Réunion en ligne et après les cours 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9090880" y="6493174"/>
            <a:ext cx="2698674" cy="2605447"/>
          </a:xfrm>
          <a:custGeom>
            <a:avLst/>
            <a:gdLst/>
            <a:ahLst/>
            <a:cxnLst/>
            <a:rect r="r" b="b" t="t" l="l"/>
            <a:pathLst>
              <a:path h="2605447" w="2698674">
                <a:moveTo>
                  <a:pt x="0" y="0"/>
                </a:moveTo>
                <a:lnTo>
                  <a:pt x="2698674" y="0"/>
                </a:lnTo>
                <a:lnTo>
                  <a:pt x="2698674" y="2605447"/>
                </a:lnTo>
                <a:lnTo>
                  <a:pt x="0" y="26054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DAA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45799" y="415290"/>
            <a:ext cx="12442201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LOGICIELS UTILISÉS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0" y="0"/>
            <a:ext cx="6254290" cy="10287000"/>
            <a:chOff x="0" y="0"/>
            <a:chExt cx="3860673" cy="6350000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0" y="0"/>
              <a:ext cx="38606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60673">
                  <a:moveTo>
                    <a:pt x="3860673" y="6350000"/>
                  </a:moveTo>
                  <a:lnTo>
                    <a:pt x="2341753" y="0"/>
                  </a:lnTo>
                  <a:lnTo>
                    <a:pt x="0" y="0"/>
                  </a:lnTo>
                  <a:lnTo>
                    <a:pt x="1518920" y="6350000"/>
                  </a:lnTo>
                  <a:lnTo>
                    <a:pt x="3860673" y="6350000"/>
                  </a:lnTo>
                  <a:close/>
                </a:path>
              </a:pathLst>
            </a:custGeom>
            <a:blipFill>
              <a:blip r:embed="rId2"/>
              <a:stretch>
                <a:fillRect l="-113791" t="0" r="-92501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071182" y="5182895"/>
            <a:ext cx="4873378" cy="2436689"/>
          </a:xfrm>
          <a:custGeom>
            <a:avLst/>
            <a:gdLst/>
            <a:ahLst/>
            <a:cxnLst/>
            <a:rect r="r" b="b" t="t" l="l"/>
            <a:pathLst>
              <a:path h="2436689" w="4873378">
                <a:moveTo>
                  <a:pt x="0" y="0"/>
                </a:moveTo>
                <a:lnTo>
                  <a:pt x="4873379" y="0"/>
                </a:lnTo>
                <a:lnTo>
                  <a:pt x="4873379" y="2436689"/>
                </a:lnTo>
                <a:lnTo>
                  <a:pt x="0" y="2436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19619" y="2515478"/>
            <a:ext cx="2447816" cy="2436689"/>
          </a:xfrm>
          <a:custGeom>
            <a:avLst/>
            <a:gdLst/>
            <a:ahLst/>
            <a:cxnLst/>
            <a:rect r="r" b="b" t="t" l="l"/>
            <a:pathLst>
              <a:path h="2436689" w="2447816">
                <a:moveTo>
                  <a:pt x="0" y="0"/>
                </a:moveTo>
                <a:lnTo>
                  <a:pt x="2447816" y="0"/>
                </a:lnTo>
                <a:lnTo>
                  <a:pt x="2447816" y="2436690"/>
                </a:lnTo>
                <a:lnTo>
                  <a:pt x="0" y="24366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18519" y="7850311"/>
            <a:ext cx="2434399" cy="2436689"/>
          </a:xfrm>
          <a:custGeom>
            <a:avLst/>
            <a:gdLst/>
            <a:ahLst/>
            <a:cxnLst/>
            <a:rect r="r" b="b" t="t" l="l"/>
            <a:pathLst>
              <a:path h="2436689" w="2434399">
                <a:moveTo>
                  <a:pt x="0" y="0"/>
                </a:moveTo>
                <a:lnTo>
                  <a:pt x="2434399" y="0"/>
                </a:lnTo>
                <a:lnTo>
                  <a:pt x="2434399" y="2436689"/>
                </a:lnTo>
                <a:lnTo>
                  <a:pt x="0" y="24366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510" t="-9583" r="-10645" b="-1245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02441" y="3506043"/>
            <a:ext cx="384761" cy="384761"/>
          </a:xfrm>
          <a:custGeom>
            <a:avLst/>
            <a:gdLst/>
            <a:ahLst/>
            <a:cxnLst/>
            <a:rect r="r" b="b" t="t" l="l"/>
            <a:pathLst>
              <a:path h="384761" w="384761">
                <a:moveTo>
                  <a:pt x="0" y="0"/>
                </a:moveTo>
                <a:lnTo>
                  <a:pt x="384761" y="0"/>
                </a:lnTo>
                <a:lnTo>
                  <a:pt x="384761" y="384760"/>
                </a:lnTo>
                <a:lnTo>
                  <a:pt x="0" y="384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618200" y="3458418"/>
            <a:ext cx="6065500" cy="503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74"/>
              </a:lnSpc>
              <a:spcBef>
                <a:spcPct val="0"/>
              </a:spcBef>
            </a:pPr>
            <a:r>
              <a:rPr lang="en-US" sz="3025">
                <a:solidFill>
                  <a:srgbClr val="FFFFFF"/>
                </a:solidFill>
                <a:latin typeface="DM Sans"/>
              </a:rPr>
              <a:t>WAMP Serveur local , mysql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52440" y="6173459"/>
            <a:ext cx="384761" cy="384761"/>
          </a:xfrm>
          <a:custGeom>
            <a:avLst/>
            <a:gdLst/>
            <a:ahLst/>
            <a:cxnLst/>
            <a:rect r="r" b="b" t="t" l="l"/>
            <a:pathLst>
              <a:path h="384761" w="384761">
                <a:moveTo>
                  <a:pt x="0" y="0"/>
                </a:moveTo>
                <a:lnTo>
                  <a:pt x="384761" y="0"/>
                </a:lnTo>
                <a:lnTo>
                  <a:pt x="384761" y="384761"/>
                </a:lnTo>
                <a:lnTo>
                  <a:pt x="0" y="384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868200" y="6125834"/>
            <a:ext cx="6065500" cy="102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74"/>
              </a:lnSpc>
              <a:spcBef>
                <a:spcPct val="0"/>
              </a:spcBef>
            </a:pPr>
            <a:r>
              <a:rPr lang="en-US" sz="3025">
                <a:solidFill>
                  <a:srgbClr val="FFFFFF"/>
                </a:solidFill>
                <a:latin typeface="DM Sans"/>
              </a:rPr>
              <a:t> logiciel de modélisation conceptuelle de données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587275" y="8840875"/>
            <a:ext cx="384761" cy="384761"/>
          </a:xfrm>
          <a:custGeom>
            <a:avLst/>
            <a:gdLst/>
            <a:ahLst/>
            <a:cxnLst/>
            <a:rect r="r" b="b" t="t" l="l"/>
            <a:pathLst>
              <a:path h="384761" w="384761">
                <a:moveTo>
                  <a:pt x="0" y="0"/>
                </a:moveTo>
                <a:lnTo>
                  <a:pt x="384761" y="0"/>
                </a:lnTo>
                <a:lnTo>
                  <a:pt x="384761" y="384761"/>
                </a:lnTo>
                <a:lnTo>
                  <a:pt x="0" y="384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203035" y="8793250"/>
            <a:ext cx="6065500" cy="503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74"/>
              </a:lnSpc>
              <a:spcBef>
                <a:spcPct val="0"/>
              </a:spcBef>
            </a:pPr>
            <a:r>
              <a:rPr lang="en-US" sz="3025">
                <a:solidFill>
                  <a:srgbClr val="FFFFFF"/>
                </a:solidFill>
                <a:latin typeface="DM Sans"/>
              </a:rPr>
              <a:t>IA  Pour les insert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7640838" y="39395"/>
            <a:ext cx="0" cy="10287000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26421" y="-2347200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00950" y="0"/>
            <a:ext cx="10687050" cy="10365158"/>
            <a:chOff x="0" y="0"/>
            <a:chExt cx="2814696" cy="27299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14696" cy="2729918"/>
            </a:xfrm>
            <a:custGeom>
              <a:avLst/>
              <a:gdLst/>
              <a:ahLst/>
              <a:cxnLst/>
              <a:rect r="r" b="b" t="t" l="l"/>
              <a:pathLst>
                <a:path h="2729918" w="2814696">
                  <a:moveTo>
                    <a:pt x="0" y="0"/>
                  </a:moveTo>
                  <a:lnTo>
                    <a:pt x="2814696" y="0"/>
                  </a:lnTo>
                  <a:lnTo>
                    <a:pt x="2814696" y="2729918"/>
                  </a:lnTo>
                  <a:lnTo>
                    <a:pt x="0" y="272991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814696" cy="27775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56361" y="2580107"/>
            <a:ext cx="4796714" cy="96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11"/>
              </a:lnSpc>
              <a:spcBef>
                <a:spcPct val="0"/>
              </a:spcBef>
            </a:pPr>
            <a:r>
              <a:rPr lang="en-US" sz="6426">
                <a:solidFill>
                  <a:srgbClr val="56AEFF"/>
                </a:solidFill>
                <a:latin typeface="Now Bold"/>
              </a:rPr>
              <a:t>Notre MCD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9134" y="5142381"/>
            <a:ext cx="5748341" cy="116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7031" indent="-248516" lvl="1">
              <a:lnSpc>
                <a:spcPts val="3176"/>
              </a:lnSpc>
              <a:buFont typeface="Arial"/>
              <a:buChar char="•"/>
            </a:pPr>
            <a:r>
              <a:rPr lang="en-US" sz="2302">
                <a:solidFill>
                  <a:srgbClr val="FFFFFF"/>
                </a:solidFill>
                <a:latin typeface="DM Sans"/>
              </a:rPr>
              <a:t>Il contient 51 tables</a:t>
            </a:r>
          </a:p>
          <a:p>
            <a:pPr marL="497031" indent="-248516" lvl="1">
              <a:lnSpc>
                <a:spcPts val="3176"/>
              </a:lnSpc>
              <a:buFont typeface="Arial"/>
              <a:buChar char="•"/>
            </a:pPr>
            <a:r>
              <a:rPr lang="en-US" sz="2302">
                <a:solidFill>
                  <a:srgbClr val="FFFFFF"/>
                </a:solidFill>
                <a:latin typeface="DM Sans"/>
              </a:rPr>
              <a:t>Aide, Information, utilisateur, chaine, catégories, boutique, cadeaux et plus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01840" y="9764072"/>
            <a:ext cx="267428" cy="102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4"/>
              </a:lnSpc>
            </a:pPr>
            <a:r>
              <a:rPr lang="en-US" sz="531" spc="8">
                <a:solidFill>
                  <a:srgbClr val="090000"/>
                </a:solidFill>
                <a:latin typeface="IBM Plex Sans Condensed"/>
              </a:rPr>
              <a:t>donner</a:t>
            </a:r>
            <a:r>
              <a:rPr lang="en-US" sz="531" spc="8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85330" y="660916"/>
            <a:ext cx="589429" cy="7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2"/>
              </a:lnSpc>
            </a:pPr>
            <a:r>
              <a:rPr lang="en-US" sz="494" spc="6">
                <a:solidFill>
                  <a:srgbClr val="090000"/>
                </a:solidFill>
                <a:latin typeface="IBM Plex Sans Condensed"/>
              </a:rPr>
              <a:t>parametres utilisateur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75071" y="647406"/>
            <a:ext cx="469937" cy="7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2"/>
              </a:lnSpc>
            </a:pPr>
            <a:r>
              <a:rPr lang="en-US" sz="494" spc="7">
                <a:solidFill>
                  <a:srgbClr val="090000"/>
                </a:solidFill>
                <a:latin typeface="IBM Plex Sans Condensed"/>
              </a:rPr>
              <a:t>parametres audio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168310" y="647406"/>
            <a:ext cx="248816" cy="7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2"/>
              </a:lnSpc>
            </a:pPr>
            <a:r>
              <a:rPr lang="en-US" sz="494" spc="8">
                <a:solidFill>
                  <a:srgbClr val="090000"/>
                </a:solidFill>
                <a:latin typeface="IBM Plex Sans Condensed"/>
              </a:rPr>
              <a:t>a_propos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799671" y="377246"/>
            <a:ext cx="10159518" cy="9489159"/>
          </a:xfrm>
          <a:custGeom>
            <a:avLst/>
            <a:gdLst/>
            <a:ahLst/>
            <a:cxnLst/>
            <a:rect r="r" b="b" t="t" l="l"/>
            <a:pathLst>
              <a:path h="9489159" w="10159518">
                <a:moveTo>
                  <a:pt x="0" y="0"/>
                </a:moveTo>
                <a:lnTo>
                  <a:pt x="10159518" y="0"/>
                </a:lnTo>
                <a:lnTo>
                  <a:pt x="10159518" y="9489160"/>
                </a:lnTo>
                <a:lnTo>
                  <a:pt x="0" y="9489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284659" y="463736"/>
            <a:ext cx="764279" cy="8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7">
                <a:solidFill>
                  <a:srgbClr val="090000"/>
                </a:solidFill>
                <a:latin typeface="IBM Plex Sans Condensed"/>
              </a:rPr>
              <a:t>CONDITION D UTILISATION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719820" y="558686"/>
            <a:ext cx="1663599" cy="1673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8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Id_condition_utilisation conditions_d_utilisation Introduction _votre_accord_avec_ces_conditions_dutilisation Utilisation_de_Twitch_par_des_mineurs_et_des_personnes_bloquees</a:t>
            </a:r>
          </a:p>
          <a:p>
            <a:pPr algn="just">
              <a:lnSpc>
                <a:spcPts val="684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Avis_de_confidentialite</a:t>
            </a:r>
          </a:p>
          <a:p>
            <a:pPr algn="just">
              <a:lnSpc>
                <a:spcPts val="586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Compte Utilisation_des_appareils_et_des_services</a:t>
            </a:r>
          </a:p>
          <a:p>
            <a:pPr algn="just">
              <a:lnSpc>
                <a:spcPts val="716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Modification_des_presentes_Conditions_dutilisation</a:t>
            </a:r>
          </a:p>
          <a:p>
            <a:pPr algn="just">
              <a:lnSpc>
                <a:spcPts val="570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Licence contenu_utilisateur contenu_de_marque conduite-interdite</a:t>
            </a:r>
          </a:p>
          <a:p>
            <a:pPr algn="just">
              <a:lnSpc>
                <a:spcPts val="260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diffusion_simultanée</a:t>
            </a:r>
          </a:p>
          <a:p>
            <a:pPr algn="just">
              <a:lnSpc>
                <a:spcPts val="684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Publicites</a:t>
            </a:r>
          </a:p>
          <a:p>
            <a:pPr algn="just">
              <a:lnSpc>
                <a:spcPts val="586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respect_du_droit_dauteur</a:t>
            </a:r>
          </a:p>
          <a:p>
            <a:pPr algn="just">
              <a:lnSpc>
                <a:spcPts val="944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marques_deposees</a:t>
            </a:r>
          </a:p>
          <a:p>
            <a:pPr algn="just">
              <a:lnSpc>
                <a:spcPts val="231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contenu_tiers</a:t>
            </a:r>
          </a:p>
          <a:p>
            <a:pPr algn="just">
              <a:lnSpc>
                <a:spcPts val="941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soumission_didees</a:t>
            </a:r>
          </a:p>
          <a:p>
            <a:pPr algn="just">
              <a:lnSpc>
                <a:spcPts val="231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Résiliation</a:t>
            </a:r>
          </a:p>
          <a:p>
            <a:pPr algn="just">
              <a:lnSpc>
                <a:spcPts val="908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Litiges</a:t>
            </a:r>
          </a:p>
          <a:p>
            <a:pPr algn="just">
              <a:lnSpc>
                <a:spcPts val="753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Divers</a:t>
            </a:r>
          </a:p>
          <a:p>
            <a:pPr algn="just">
              <a:lnSpc>
                <a:spcPts val="231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Coordonnées</a:t>
            </a:r>
          </a:p>
          <a:p>
            <a:pPr algn="just">
              <a:lnSpc>
                <a:spcPts val="908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Demandes_d'informations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69420" y="842365"/>
            <a:ext cx="631875" cy="8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7">
                <a:solidFill>
                  <a:srgbClr val="090000"/>
                </a:solidFill>
                <a:latin typeface="IBM Plex Sans Condensed"/>
              </a:rPr>
              <a:t>parametres utilisateur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23233" y="827882"/>
            <a:ext cx="503778" cy="8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8">
                <a:solidFill>
                  <a:srgbClr val="090000"/>
                </a:solidFill>
                <a:latin typeface="IBM Plex Sans Condensed"/>
              </a:rPr>
              <a:t>parametres audio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73595" y="827882"/>
            <a:ext cx="266734" cy="8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9">
                <a:solidFill>
                  <a:srgbClr val="090000"/>
                </a:solidFill>
                <a:latin typeface="IBM Plex Sans Condensed"/>
              </a:rPr>
              <a:t>a_propos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99074" y="924900"/>
            <a:ext cx="690312" cy="154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6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Id_parametres_utilisateur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utilisateur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08750" y="924900"/>
            <a:ext cx="578818" cy="284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6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Id_parametres_audio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volume_defaulf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</a:p>
          <a:p>
            <a:pPr algn="l">
              <a:lnSpc>
                <a:spcPts val="7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Compression_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  <a:p>
            <a:pPr algn="l">
              <a:lnSpc>
                <a:spcPts val="521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Synchronisation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739110" y="924900"/>
            <a:ext cx="359788" cy="504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6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id_a_propos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a_propos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</a:p>
          <a:p>
            <a:pPr algn="l">
              <a:lnSpc>
                <a:spcPts val="7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flux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  <a:p>
            <a:pPr algn="l">
              <a:lnSpc>
                <a:spcPts val="521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montre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  <a:p>
            <a:pPr algn="l">
              <a:lnSpc>
                <a:spcPts val="61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entreprise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  <a:p>
            <a:pPr algn="l">
              <a:lnSpc>
                <a:spcPts val="521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blog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  <a:p>
            <a:pPr algn="l">
              <a:lnSpc>
                <a:spcPts val="61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twitchtv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877671" y="1074055"/>
            <a:ext cx="796232" cy="93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7">
                <a:solidFill>
                  <a:srgbClr val="090000"/>
                </a:solidFill>
                <a:latin typeface="IBM Plex Sans Condensed"/>
              </a:rPr>
              <a:t>application_telechargable</a:t>
            </a:r>
            <a:r>
              <a:rPr lang="en-US" sz="530" spc="7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99074" y="1060193"/>
            <a:ext cx="425324" cy="91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pseudo_affiche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848705" y="1147104"/>
            <a:ext cx="791836" cy="9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id_application_telechargeable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99074" y="1142133"/>
            <a:ext cx="426164" cy="22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photo_profil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banniere_profil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identifiant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848705" y="1219506"/>
            <a:ext cx="167939" cy="9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nom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848705" y="1293991"/>
            <a:ext cx="357007" cy="9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Description_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848705" y="1366406"/>
            <a:ext cx="143447" cy="9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lien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99074" y="1351936"/>
            <a:ext cx="133283" cy="91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bio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999074" y="1413993"/>
            <a:ext cx="510360" cy="10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desactiver_compte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240479" y="1413993"/>
            <a:ext cx="133412" cy="87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712213" y="1571238"/>
            <a:ext cx="133412" cy="85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459062" y="1669968"/>
            <a:ext cx="466303" cy="8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8">
                <a:solidFill>
                  <a:srgbClr val="090000"/>
                </a:solidFill>
                <a:latin typeface="IBM Plex Sans Condensed"/>
              </a:rPr>
              <a:t>parametres chat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172201" y="1672231"/>
            <a:ext cx="208155" cy="8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6">
                <a:solidFill>
                  <a:srgbClr val="090000"/>
                </a:solidFill>
                <a:latin typeface="IBM Plex Sans Condensed"/>
              </a:rPr>
              <a:t>modifie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438372" y="1764905"/>
            <a:ext cx="471825" cy="287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Id_parametres chat utilisateur f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iltre_language</a:t>
            </a:r>
          </a:p>
          <a:p>
            <a:pPr algn="l">
              <a:lnSpc>
                <a:spcPts val="115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modemodere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342529" y="1736759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488760" y="1786027"/>
            <a:ext cx="309433" cy="8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7">
                <a:solidFill>
                  <a:srgbClr val="090000"/>
                </a:solidFill>
                <a:latin typeface="IBM Plex Sans Condensed"/>
              </a:rPr>
              <a:t>visionner</a:t>
            </a:r>
            <a:r>
              <a:rPr lang="en-US" sz="508" spc="7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481090" y="1978251"/>
            <a:ext cx="487213" cy="115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8">
                <a:solidFill>
                  <a:srgbClr val="090000"/>
                </a:solidFill>
                <a:latin typeface="IBM Plex Sans Condensed"/>
              </a:rPr>
              <a:t>categorie_jeux</a:t>
            </a:r>
            <a:r>
              <a:rPr lang="en-US" sz="530" spc="8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165932" y="1974074"/>
            <a:ext cx="603918" cy="91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9">
                <a:solidFill>
                  <a:srgbClr val="090000"/>
                </a:solidFill>
                <a:latin typeface="IBM Plex Sans Condensed"/>
              </a:rPr>
              <a:t>categorie_musique</a:t>
            </a:r>
            <a:r>
              <a:rPr lang="en-US" sz="530" spc="9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715557" y="2029937"/>
            <a:ext cx="543826" cy="91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9">
                <a:solidFill>
                  <a:srgbClr val="090000"/>
                </a:solidFill>
                <a:latin typeface="IBM Plex Sans Condensed"/>
              </a:rPr>
              <a:t>categorie_esport</a:t>
            </a:r>
            <a:r>
              <a:rPr lang="en-US" sz="530" spc="9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096986" y="2007799"/>
            <a:ext cx="132287" cy="10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1,1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120414" y="2037585"/>
            <a:ext cx="595745" cy="177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id_categorie_musique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nom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438372" y="2009480"/>
            <a:ext cx="555322" cy="115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suprimmer_message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255631" y="2009480"/>
            <a:ext cx="246587" cy="8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5">
                <a:solidFill>
                  <a:srgbClr val="090000"/>
                </a:solidFill>
                <a:latin typeface="IBM Plex Sans Condensed"/>
              </a:rPr>
              <a:t>remanier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474883" y="2077325"/>
            <a:ext cx="489463" cy="164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id_categorie_jeux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nom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217051" y="2067800"/>
            <a:ext cx="133412" cy="91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8688660" y="2131119"/>
            <a:ext cx="483592" cy="212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Id_categorie_esport nom type_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474883" y="2210575"/>
            <a:ext cx="193582" cy="10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type_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120414" y="2174807"/>
            <a:ext cx="202000" cy="113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type_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7268839" y="2174807"/>
            <a:ext cx="226350" cy="8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8">
                <a:solidFill>
                  <a:srgbClr val="090000"/>
                </a:solidFill>
                <a:latin typeface="IBM Plex Sans Condensed"/>
              </a:rPr>
              <a:t>securite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6935728" y="2250706"/>
            <a:ext cx="324964" cy="670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id_securite legal</a:t>
            </a:r>
          </a:p>
          <a:p>
            <a:pPr algn="l">
              <a:lnSpc>
                <a:spcPts val="325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publicite</a:t>
            </a:r>
          </a:p>
          <a:p>
            <a:pPr algn="l">
              <a:lnSpc>
                <a:spcPts val="814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blog</a:t>
            </a:r>
          </a:p>
          <a:p>
            <a:pPr algn="l">
              <a:lnSpc>
                <a:spcPts val="325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marque</a:t>
            </a:r>
          </a:p>
          <a:p>
            <a:pPr algn="l">
              <a:lnSpc>
                <a:spcPts val="100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developpeurs</a:t>
            </a:r>
          </a:p>
          <a:p>
            <a:pPr algn="l">
              <a:lnSpc>
                <a:spcPts val="231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securité</a:t>
            </a:r>
          </a:p>
          <a:p>
            <a:pPr algn="l">
              <a:lnSpc>
                <a:spcPts val="1136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aide</a:t>
            </a:r>
          </a:p>
          <a:p>
            <a:pPr algn="l">
              <a:lnSpc>
                <a:spcPts val="231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emplois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5626046" y="2316081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454924" y="2346728"/>
            <a:ext cx="139012" cy="9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526002" y="2342396"/>
            <a:ext cx="295894" cy="88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5">
                <a:solidFill>
                  <a:srgbClr val="090000"/>
                </a:solidFill>
                <a:latin typeface="IBM Plex Sans Condensed"/>
              </a:rPr>
              <a:t>consulte</a:t>
            </a:r>
            <a:r>
              <a:rPr lang="en-US" sz="508" spc="5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4734303" y="2334081"/>
            <a:ext cx="179874" cy="95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6">
                <a:solidFill>
                  <a:srgbClr val="090000"/>
                </a:solidFill>
                <a:latin typeface="IBM Plex Sans Condensed"/>
              </a:rPr>
              <a:t>aide</a:t>
            </a:r>
            <a:r>
              <a:rPr lang="en-US" sz="530" spc="6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4438435" y="2416642"/>
            <a:ext cx="340261" cy="162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id_aide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commencer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8163131" y="2458248"/>
            <a:ext cx="547059" cy="11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7">
                <a:solidFill>
                  <a:srgbClr val="090000"/>
                </a:solidFill>
                <a:latin typeface="IBM Plex Sans Condensed"/>
              </a:rPr>
              <a:t>categorie_creatif</a:t>
            </a:r>
            <a:r>
              <a:rPr lang="en-US" sz="530" spc="7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5547423" y="2458455"/>
            <a:ext cx="231962" cy="8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5">
                <a:solidFill>
                  <a:srgbClr val="090000"/>
                </a:solidFill>
                <a:latin typeface="IBM Plex Sans Condensed"/>
              </a:rPr>
              <a:t>regarder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6337785" y="2479533"/>
            <a:ext cx="133412" cy="10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8154855" y="2580107"/>
            <a:ext cx="545093" cy="21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id_categorie_creatif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nom</a:t>
            </a:r>
          </a:p>
          <a:p>
            <a:pPr algn="l">
              <a:lnSpc>
                <a:spcPts val="700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type_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4438435" y="2551948"/>
            <a:ext cx="617431" cy="10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programme_daffiliation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0890085" y="2646709"/>
            <a:ext cx="632936" cy="92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5">
                <a:solidFill>
                  <a:srgbClr val="090000"/>
                </a:solidFill>
                <a:latin typeface="IBM Plex Sans Condensed"/>
              </a:rPr>
              <a:t>interragir1</a:t>
            </a:r>
            <a:r>
              <a:rPr lang="en-US" sz="508" spc="5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508" spc="5">
                <a:solidFill>
                  <a:srgbClr val="090000"/>
                </a:solidFill>
                <a:latin typeface="IBM Plex Sans Condensed"/>
              </a:rPr>
              <a:t>rectifie</a:t>
            </a:r>
            <a:r>
              <a:rPr lang="en-US" sz="508" spc="5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4438435" y="2626432"/>
            <a:ext cx="629160" cy="9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programme_partenariat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4438435" y="2698848"/>
            <a:ext cx="685954" cy="10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moderation_amp_securite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9280396" y="2808505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4438435" y="2761751"/>
            <a:ext cx="498424" cy="401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assistance_achat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prime_gaming_turbo</a:t>
            </a:r>
          </a:p>
          <a:p>
            <a:pPr algn="l">
              <a:lnSpc>
                <a:spcPts val="231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app_twitch</a:t>
            </a:r>
          </a:p>
          <a:p>
            <a:pPr algn="l">
              <a:lnSpc>
                <a:spcPts val="484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studio_twitch</a:t>
            </a:r>
          </a:p>
          <a:p>
            <a:pPr algn="l">
              <a:lnSpc>
                <a:spcPts val="1014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special_evenements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9841097" y="2905749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0391454" y="2891266"/>
            <a:ext cx="133412" cy="91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4076358" y="2891266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3573589" y="2938439"/>
            <a:ext cx="195095" cy="108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5">
                <a:solidFill>
                  <a:srgbClr val="090000"/>
                </a:solidFill>
                <a:latin typeface="IBM Plex Sans Condensed"/>
              </a:rPr>
              <a:t>avoir</a:t>
            </a:r>
            <a:r>
              <a:rPr lang="en-US" sz="508" spc="5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8109337" y="3085132"/>
            <a:ext cx="416582" cy="10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7">
                <a:solidFill>
                  <a:srgbClr val="090000"/>
                </a:solidFill>
                <a:latin typeface="IBM Plex Sans Condensed"/>
              </a:rPr>
              <a:t>categorie_irl</a:t>
            </a:r>
            <a:r>
              <a:rPr lang="en-US" sz="530" spc="7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8098992" y="3167693"/>
            <a:ext cx="437505" cy="243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id_categorie_irl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nom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</a:p>
          <a:p>
            <a:pPr algn="l">
              <a:lnSpc>
                <a:spcPts val="700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type_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8980390" y="3122994"/>
            <a:ext cx="133412" cy="1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1845967" y="3122374"/>
            <a:ext cx="302088" cy="153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1,1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1,1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7250218" y="3184483"/>
            <a:ext cx="581922" cy="8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8">
                <a:solidFill>
                  <a:srgbClr val="090000"/>
                </a:solidFill>
                <a:latin typeface="IBM Plex Sans Condensed"/>
              </a:rPr>
              <a:t>classementsuboffert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1396992" y="3265756"/>
            <a:ext cx="73372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1,1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5955018" y="3269273"/>
            <a:ext cx="332619" cy="8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10">
                <a:solidFill>
                  <a:srgbClr val="090000"/>
                </a:solidFill>
                <a:latin typeface="IBM Plex Sans Condensed"/>
              </a:rPr>
              <a:t>paiement</a:t>
            </a:r>
            <a:r>
              <a:rPr lang="en-US" sz="530" spc="1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7244011" y="3279432"/>
            <a:ext cx="568460" cy="359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id_classementsuboffert chaine</a:t>
            </a:r>
          </a:p>
          <a:p>
            <a:pPr algn="l">
              <a:lnSpc>
                <a:spcPts val="798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utilisateur positionnement</a:t>
            </a:r>
          </a:p>
          <a:p>
            <a:pPr algn="l">
              <a:lnSpc>
                <a:spcPts val="231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nombre_sub_offert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9489366" y="3327438"/>
            <a:ext cx="343908" cy="94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5">
                <a:solidFill>
                  <a:srgbClr val="090000"/>
                </a:solidFill>
                <a:latin typeface="IBM Plex Sans Condensed"/>
              </a:rPr>
              <a:t>visualiser3</a:t>
            </a:r>
            <a:r>
              <a:rPr lang="en-US" sz="508" spc="5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3445311" y="3354310"/>
            <a:ext cx="338335" cy="112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4">
                <a:solidFill>
                  <a:srgbClr val="090000"/>
                </a:solidFill>
                <a:latin typeface="IBM Plex Sans Condensed"/>
              </a:rPr>
              <a:t>regler_par</a:t>
            </a:r>
            <a:r>
              <a:rPr lang="en-US" sz="508" spc="4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5758462" y="3383298"/>
            <a:ext cx="417707" cy="268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id_paiement utilisateur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  <a:p>
            <a:pPr algn="just">
              <a:lnSpc>
                <a:spcPts val="115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date_paiement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  <a:p>
            <a:pPr algn="just">
              <a:lnSpc>
                <a:spcPts val="231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type_paiement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4723958" y="3427152"/>
            <a:ext cx="133412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8053474" y="3503071"/>
            <a:ext cx="551016" cy="105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7">
                <a:solidFill>
                  <a:srgbClr val="090000"/>
                </a:solidFill>
                <a:latin typeface="IBM Plex Sans Condensed"/>
              </a:rPr>
              <a:t>categorie_favoris</a:t>
            </a:r>
            <a:r>
              <a:rPr lang="en-US" sz="530" spc="7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2007350" y="3501636"/>
            <a:ext cx="133412" cy="79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0674908" y="3574038"/>
            <a:ext cx="318498" cy="91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1,1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8043129" y="3576107"/>
            <a:ext cx="551973" cy="108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id_categorie_favoris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8858318" y="3575694"/>
            <a:ext cx="139024" cy="87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9404537" y="3552960"/>
            <a:ext cx="349520" cy="110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5">
                <a:solidFill>
                  <a:srgbClr val="090000"/>
                </a:solidFill>
                <a:latin typeface="IBM Plex Sans Condensed"/>
              </a:rPr>
              <a:t>visualiser2</a:t>
            </a:r>
            <a:r>
              <a:rPr lang="en-US" sz="508" spc="5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9909375" y="3552960"/>
            <a:ext cx="633026" cy="110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5">
                <a:solidFill>
                  <a:srgbClr val="090000"/>
                </a:solidFill>
                <a:latin typeface="IBM Plex Sans Condensed"/>
              </a:rPr>
              <a:t>visualiser1</a:t>
            </a:r>
            <a:r>
              <a:rPr lang="en-US" sz="508" spc="5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508" spc="5">
                <a:solidFill>
                  <a:srgbClr val="090000"/>
                </a:solidFill>
                <a:latin typeface="IBM Plex Sans Condensed"/>
              </a:rPr>
              <a:t>visualiser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8043129" y="3652674"/>
            <a:ext cx="294549" cy="104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utilisateur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5383972" y="3650605"/>
            <a:ext cx="133412" cy="79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16867451" y="3650605"/>
            <a:ext cx="73372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1,1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13341860" y="3689321"/>
            <a:ext cx="141818" cy="88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14010150" y="3689321"/>
            <a:ext cx="371322" cy="8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7">
                <a:solidFill>
                  <a:srgbClr val="090000"/>
                </a:solidFill>
                <a:latin typeface="IBM Plex Sans Condensed"/>
              </a:rPr>
              <a:t>twitch_turbo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8043129" y="3754055"/>
            <a:ext cx="167939" cy="87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nom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8696936" y="3764387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8926596" y="3776387"/>
            <a:ext cx="343908" cy="112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5">
                <a:solidFill>
                  <a:srgbClr val="090000"/>
                </a:solidFill>
                <a:latin typeface="IBM Plex Sans Condensed"/>
              </a:rPr>
              <a:t>visualiser5</a:t>
            </a:r>
            <a:r>
              <a:rPr lang="en-US" sz="508" spc="5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13962563" y="3776387"/>
            <a:ext cx="458428" cy="112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id_twitch_turbo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14616370" y="3774150"/>
            <a:ext cx="528399" cy="11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6">
                <a:solidFill>
                  <a:srgbClr val="090000"/>
                </a:solidFill>
                <a:latin typeface="IBM Plex Sans Condensed"/>
              </a:rPr>
              <a:t>reglement_turbo</a:t>
            </a:r>
            <a:r>
              <a:rPr lang="en-US" sz="508" spc="6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00" id="100"/>
          <p:cNvSpPr txBox="true"/>
          <p:nvPr/>
        </p:nvSpPr>
        <p:spPr>
          <a:xfrm rot="0">
            <a:off x="17328840" y="3774150"/>
            <a:ext cx="428789" cy="8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7">
                <a:solidFill>
                  <a:srgbClr val="090000"/>
                </a:solidFill>
                <a:latin typeface="IBM Plex Sans Condensed"/>
              </a:rPr>
              <a:t>classement_bit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9292810" y="3832277"/>
            <a:ext cx="285006" cy="8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5">
                <a:solidFill>
                  <a:srgbClr val="090000"/>
                </a:solidFill>
                <a:latin typeface="IBM Plex Sans Condensed"/>
              </a:rPr>
              <a:t>visualiser4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12007350" y="3824388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103" id="103"/>
          <p:cNvSpPr txBox="true"/>
          <p:nvPr/>
        </p:nvSpPr>
        <p:spPr>
          <a:xfrm rot="0">
            <a:off x="13962563" y="3858742"/>
            <a:ext cx="293903" cy="140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6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description_ prix</a:t>
            </a:r>
          </a:p>
        </p:txBody>
      </p:sp>
      <p:sp>
        <p:nvSpPr>
          <p:cNvPr name="TextBox 104" id="104"/>
          <p:cNvSpPr txBox="true"/>
          <p:nvPr/>
        </p:nvSpPr>
        <p:spPr>
          <a:xfrm rot="0">
            <a:off x="14479815" y="3832664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105" id="105"/>
          <p:cNvSpPr txBox="true"/>
          <p:nvPr/>
        </p:nvSpPr>
        <p:spPr>
          <a:xfrm rot="0">
            <a:off x="16257093" y="3832277"/>
            <a:ext cx="268338" cy="8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4">
                <a:solidFill>
                  <a:srgbClr val="090000"/>
                </a:solidFill>
                <a:latin typeface="IBM Plex Sans Condensed"/>
              </a:rPr>
              <a:t>Asso 47_1</a:t>
            </a:r>
          </a:p>
        </p:txBody>
      </p:sp>
      <p:sp>
        <p:nvSpPr>
          <p:cNvPr name="TextBox 106" id="106"/>
          <p:cNvSpPr txBox="true"/>
          <p:nvPr/>
        </p:nvSpPr>
        <p:spPr>
          <a:xfrm rot="0">
            <a:off x="17244011" y="3859575"/>
            <a:ext cx="440376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id_classement_bit</a:t>
            </a:r>
          </a:p>
        </p:txBody>
      </p:sp>
      <p:sp>
        <p:nvSpPr>
          <p:cNvPr name="TextBox 107" id="107"/>
          <p:cNvSpPr txBox="true"/>
          <p:nvPr/>
        </p:nvSpPr>
        <p:spPr>
          <a:xfrm rot="0">
            <a:off x="8080371" y="3914843"/>
            <a:ext cx="443531" cy="8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10">
                <a:solidFill>
                  <a:srgbClr val="090000"/>
                </a:solidFill>
                <a:latin typeface="IBM Plex Sans Condensed"/>
              </a:rPr>
              <a:t>comptesbloque</a:t>
            </a:r>
          </a:p>
        </p:txBody>
      </p:sp>
      <p:sp>
        <p:nvSpPr>
          <p:cNvPr name="TextBox 108" id="108"/>
          <p:cNvSpPr txBox="true"/>
          <p:nvPr/>
        </p:nvSpPr>
        <p:spPr>
          <a:xfrm rot="0">
            <a:off x="9872133" y="3923701"/>
            <a:ext cx="73372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1,1</a:t>
            </a:r>
          </a:p>
        </p:txBody>
      </p:sp>
      <p:sp>
        <p:nvSpPr>
          <p:cNvPr name="TextBox 109" id="109"/>
          <p:cNvSpPr txBox="true"/>
          <p:nvPr/>
        </p:nvSpPr>
        <p:spPr>
          <a:xfrm rot="0">
            <a:off x="12988060" y="3914843"/>
            <a:ext cx="201754" cy="8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6">
                <a:solidFill>
                  <a:srgbClr val="090000"/>
                </a:solidFill>
                <a:latin typeface="IBM Plex Sans Condensed"/>
              </a:rPr>
              <a:t>facture</a:t>
            </a:r>
          </a:p>
        </p:txBody>
      </p:sp>
      <p:sp>
        <p:nvSpPr>
          <p:cNvPr name="TextBox 110" id="110"/>
          <p:cNvSpPr txBox="true"/>
          <p:nvPr/>
        </p:nvSpPr>
        <p:spPr>
          <a:xfrm rot="0">
            <a:off x="15737772" y="3911300"/>
            <a:ext cx="73372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1,1</a:t>
            </a:r>
          </a:p>
        </p:txBody>
      </p:sp>
      <p:sp>
        <p:nvSpPr>
          <p:cNvPr name="TextBox 111" id="111"/>
          <p:cNvSpPr txBox="true"/>
          <p:nvPr/>
        </p:nvSpPr>
        <p:spPr>
          <a:xfrm rot="0">
            <a:off x="16735035" y="3917106"/>
            <a:ext cx="268338" cy="8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4">
                <a:solidFill>
                  <a:srgbClr val="090000"/>
                </a:solidFill>
                <a:latin typeface="IBM Plex Sans Condensed"/>
              </a:rPr>
              <a:t>Asso 46_1</a:t>
            </a:r>
          </a:p>
        </p:txBody>
      </p:sp>
      <p:sp>
        <p:nvSpPr>
          <p:cNvPr name="TextBox 112" id="112"/>
          <p:cNvSpPr txBox="true"/>
          <p:nvPr/>
        </p:nvSpPr>
        <p:spPr>
          <a:xfrm rot="0">
            <a:off x="17107456" y="3931977"/>
            <a:ext cx="291808" cy="10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1">
                <a:solidFill>
                  <a:srgbClr val="090000"/>
                </a:solidFill>
                <a:latin typeface="IBM Plex Sans Condensed"/>
              </a:rPr>
              <a:t>1,1</a:t>
            </a:r>
            <a:r>
              <a:rPr lang="en-US" sz="463" spc="1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63" spc="1">
                <a:solidFill>
                  <a:srgbClr val="090000"/>
                </a:solidFill>
                <a:latin typeface="IBM Plex Sans Condensed"/>
              </a:rPr>
              <a:t>chaine</a:t>
            </a:r>
          </a:p>
        </p:txBody>
      </p:sp>
      <p:sp>
        <p:nvSpPr>
          <p:cNvPr name="TextBox 113" id="113"/>
          <p:cNvSpPr txBox="true"/>
          <p:nvPr/>
        </p:nvSpPr>
        <p:spPr>
          <a:xfrm rot="0">
            <a:off x="8043129" y="4000254"/>
            <a:ext cx="38201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id_utilisateur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14" id="114"/>
          <p:cNvSpPr txBox="true"/>
          <p:nvPr/>
        </p:nvSpPr>
        <p:spPr>
          <a:xfrm rot="0">
            <a:off x="12756331" y="4009779"/>
            <a:ext cx="560404" cy="506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id_portefeuille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revenu_abonnement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  <a:p>
            <a:pPr algn="l">
              <a:lnSpc>
                <a:spcPts val="1026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revenu_donation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  <a:p>
            <a:pPr algn="l">
              <a:lnSpc>
                <a:spcPts val="231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revenu_stream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  <a:p>
            <a:pPr algn="l">
              <a:lnSpc>
                <a:spcPts val="115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1,1</a:t>
            </a:r>
          </a:p>
        </p:txBody>
      </p:sp>
      <p:sp>
        <p:nvSpPr>
          <p:cNvPr name="TextBox 115" id="115"/>
          <p:cNvSpPr txBox="true"/>
          <p:nvPr/>
        </p:nvSpPr>
        <p:spPr>
          <a:xfrm rot="0">
            <a:off x="17244011" y="4015986"/>
            <a:ext cx="445742" cy="212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utilisateur positionnement</a:t>
            </a:r>
          </a:p>
          <a:p>
            <a:pPr algn="l">
              <a:lnSpc>
                <a:spcPts val="1026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nombre_bit_offert</a:t>
            </a:r>
          </a:p>
        </p:txBody>
      </p:sp>
      <p:sp>
        <p:nvSpPr>
          <p:cNvPr name="TextBox 116" id="116"/>
          <p:cNvSpPr txBox="true"/>
          <p:nvPr/>
        </p:nvSpPr>
        <p:spPr>
          <a:xfrm rot="0">
            <a:off x="8043129" y="4059435"/>
            <a:ext cx="381098" cy="162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utilisateur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nom_utbloquee</a:t>
            </a:r>
          </a:p>
        </p:txBody>
      </p:sp>
      <p:sp>
        <p:nvSpPr>
          <p:cNvPr name="TextBox 117" id="117"/>
          <p:cNvSpPr txBox="true"/>
          <p:nvPr/>
        </p:nvSpPr>
        <p:spPr>
          <a:xfrm rot="0">
            <a:off x="9803855" y="4037496"/>
            <a:ext cx="132287" cy="89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1,1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18" id="118"/>
          <p:cNvSpPr txBox="true"/>
          <p:nvPr/>
        </p:nvSpPr>
        <p:spPr>
          <a:xfrm rot="0">
            <a:off x="10112138" y="4037496"/>
            <a:ext cx="132287" cy="89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1,1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19" id="119"/>
          <p:cNvSpPr txBox="true"/>
          <p:nvPr/>
        </p:nvSpPr>
        <p:spPr>
          <a:xfrm rot="0">
            <a:off x="10335590" y="4049910"/>
            <a:ext cx="132287" cy="10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1,1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20" id="120"/>
          <p:cNvSpPr txBox="true"/>
          <p:nvPr/>
        </p:nvSpPr>
        <p:spPr>
          <a:xfrm rot="0">
            <a:off x="8779696" y="4176133"/>
            <a:ext cx="133412" cy="81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21" id="121"/>
          <p:cNvSpPr txBox="true"/>
          <p:nvPr/>
        </p:nvSpPr>
        <p:spPr>
          <a:xfrm rot="0">
            <a:off x="12373564" y="4145085"/>
            <a:ext cx="133412" cy="1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22" id="122"/>
          <p:cNvSpPr txBox="true"/>
          <p:nvPr/>
        </p:nvSpPr>
        <p:spPr>
          <a:xfrm rot="0">
            <a:off x="9110737" y="4225388"/>
            <a:ext cx="201534" cy="86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6">
                <a:solidFill>
                  <a:srgbClr val="090000"/>
                </a:solidFill>
                <a:latin typeface="IBM Plex Sans Condensed"/>
              </a:rPr>
              <a:t>gerer</a:t>
            </a:r>
            <a:r>
              <a:rPr lang="en-US" sz="508" spc="6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23" id="123"/>
          <p:cNvSpPr txBox="true"/>
          <p:nvPr/>
        </p:nvSpPr>
        <p:spPr>
          <a:xfrm rot="0">
            <a:off x="9580402" y="4198491"/>
            <a:ext cx="299282" cy="11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1,1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1,1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24" id="124"/>
          <p:cNvSpPr txBox="true"/>
          <p:nvPr/>
        </p:nvSpPr>
        <p:spPr>
          <a:xfrm rot="0">
            <a:off x="11777690" y="4198491"/>
            <a:ext cx="311476" cy="9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6">
                <a:solidFill>
                  <a:srgbClr val="090000"/>
                </a:solidFill>
                <a:latin typeface="IBM Plex Sans Condensed"/>
              </a:rPr>
              <a:t>consulter</a:t>
            </a:r>
            <a:r>
              <a:rPr lang="en-US" sz="508" spc="6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25" id="125"/>
          <p:cNvSpPr txBox="true"/>
          <p:nvPr/>
        </p:nvSpPr>
        <p:spPr>
          <a:xfrm rot="0">
            <a:off x="14148774" y="4210879"/>
            <a:ext cx="137899" cy="98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1,1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26" id="126"/>
          <p:cNvSpPr txBox="true"/>
          <p:nvPr/>
        </p:nvSpPr>
        <p:spPr>
          <a:xfrm rot="0">
            <a:off x="15462594" y="4225388"/>
            <a:ext cx="171948" cy="8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4">
                <a:solidFill>
                  <a:srgbClr val="090000"/>
                </a:solidFill>
                <a:latin typeface="IBM Plex Sans Condensed"/>
              </a:rPr>
              <a:t>passer</a:t>
            </a:r>
          </a:p>
        </p:txBody>
      </p:sp>
      <p:sp>
        <p:nvSpPr>
          <p:cNvPr name="TextBox 127" id="127"/>
          <p:cNvSpPr txBox="true"/>
          <p:nvPr/>
        </p:nvSpPr>
        <p:spPr>
          <a:xfrm rot="0">
            <a:off x="8090716" y="4334852"/>
            <a:ext cx="219302" cy="8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10">
                <a:solidFill>
                  <a:srgbClr val="090000"/>
                </a:solidFill>
                <a:latin typeface="IBM Plex Sans Condensed"/>
              </a:rPr>
              <a:t>langues</a:t>
            </a:r>
          </a:p>
        </p:txBody>
      </p:sp>
      <p:sp>
        <p:nvSpPr>
          <p:cNvPr name="TextBox 128" id="128"/>
          <p:cNvSpPr txBox="true"/>
          <p:nvPr/>
        </p:nvSpPr>
        <p:spPr>
          <a:xfrm rot="0">
            <a:off x="8043129" y="4419642"/>
            <a:ext cx="326748" cy="297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5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Id_langues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Nom_langue</a:t>
            </a:r>
          </a:p>
          <a:p>
            <a:pPr algn="just">
              <a:lnSpc>
                <a:spcPts val="30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confirmer</a:t>
            </a:r>
          </a:p>
          <a:p>
            <a:pPr algn="just">
              <a:lnSpc>
                <a:spcPts val="1026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utilisateur</a:t>
            </a:r>
          </a:p>
        </p:txBody>
      </p:sp>
      <p:sp>
        <p:nvSpPr>
          <p:cNvPr name="TextBox 129" id="129"/>
          <p:cNvSpPr txBox="true"/>
          <p:nvPr/>
        </p:nvSpPr>
        <p:spPr>
          <a:xfrm rot="0">
            <a:off x="10139035" y="4419681"/>
            <a:ext cx="316274" cy="8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6">
                <a:solidFill>
                  <a:srgbClr val="090000"/>
                </a:solidFill>
                <a:latin typeface="IBM Plex Sans Condensed"/>
              </a:rPr>
              <a:t>utilisateurs</a:t>
            </a:r>
          </a:p>
        </p:txBody>
      </p:sp>
      <p:sp>
        <p:nvSpPr>
          <p:cNvPr name="TextBox 130" id="130"/>
          <p:cNvSpPr txBox="true"/>
          <p:nvPr/>
        </p:nvSpPr>
        <p:spPr>
          <a:xfrm rot="0">
            <a:off x="9644542" y="4459587"/>
            <a:ext cx="132287" cy="85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1,1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31" id="131"/>
          <p:cNvSpPr txBox="true"/>
          <p:nvPr/>
        </p:nvSpPr>
        <p:spPr>
          <a:xfrm rot="0">
            <a:off x="11128021" y="4450910"/>
            <a:ext cx="139024" cy="86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32" id="132"/>
          <p:cNvSpPr txBox="true"/>
          <p:nvPr/>
        </p:nvSpPr>
        <p:spPr>
          <a:xfrm rot="0">
            <a:off x="12332184" y="4438470"/>
            <a:ext cx="263889" cy="9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5">
                <a:solidFill>
                  <a:srgbClr val="090000"/>
                </a:solidFill>
                <a:latin typeface="IBM Plex Sans Condensed"/>
              </a:rPr>
              <a:t>acheter</a:t>
            </a:r>
            <a:r>
              <a:rPr lang="en-US" sz="508" spc="5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33" id="133"/>
          <p:cNvSpPr txBox="true"/>
          <p:nvPr/>
        </p:nvSpPr>
        <p:spPr>
          <a:xfrm rot="0">
            <a:off x="8800386" y="4507161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134" id="134"/>
          <p:cNvSpPr txBox="true"/>
          <p:nvPr/>
        </p:nvSpPr>
        <p:spPr>
          <a:xfrm rot="0">
            <a:off x="9334190" y="4477807"/>
            <a:ext cx="203190" cy="8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8">
                <a:solidFill>
                  <a:srgbClr val="090000"/>
                </a:solidFill>
                <a:latin typeface="IBM Plex Sans Condensed"/>
              </a:rPr>
              <a:t>decider</a:t>
            </a:r>
          </a:p>
        </p:txBody>
      </p:sp>
      <p:sp>
        <p:nvSpPr>
          <p:cNvPr name="TextBox 135" id="135"/>
          <p:cNvSpPr txBox="true"/>
          <p:nvPr/>
        </p:nvSpPr>
        <p:spPr>
          <a:xfrm rot="0">
            <a:off x="10035584" y="4505092"/>
            <a:ext cx="322972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Id_utilisateur</a:t>
            </a:r>
          </a:p>
        </p:txBody>
      </p:sp>
      <p:sp>
        <p:nvSpPr>
          <p:cNvPr name="TextBox 136" id="136"/>
          <p:cNvSpPr txBox="true"/>
          <p:nvPr/>
        </p:nvSpPr>
        <p:spPr>
          <a:xfrm rot="0">
            <a:off x="14072220" y="4477807"/>
            <a:ext cx="204664" cy="8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4">
                <a:solidFill>
                  <a:srgbClr val="090000"/>
                </a:solidFill>
                <a:latin typeface="IBM Plex Sans Condensed"/>
              </a:rPr>
              <a:t>Asso 42</a:t>
            </a:r>
          </a:p>
        </p:txBody>
      </p:sp>
      <p:sp>
        <p:nvSpPr>
          <p:cNvPr name="TextBox 137" id="137"/>
          <p:cNvSpPr txBox="true"/>
          <p:nvPr/>
        </p:nvSpPr>
        <p:spPr>
          <a:xfrm rot="0">
            <a:off x="17308150" y="4475544"/>
            <a:ext cx="514524" cy="8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10">
                <a:solidFill>
                  <a:srgbClr val="090000"/>
                </a:solidFill>
                <a:latin typeface="IBM Plex Sans Condensed"/>
              </a:rPr>
              <a:t>classementviewer</a:t>
            </a:r>
          </a:p>
        </p:txBody>
      </p:sp>
      <p:sp>
        <p:nvSpPr>
          <p:cNvPr name="TextBox 138" id="138"/>
          <p:cNvSpPr txBox="true"/>
          <p:nvPr/>
        </p:nvSpPr>
        <p:spPr>
          <a:xfrm rot="0">
            <a:off x="13062544" y="4562637"/>
            <a:ext cx="204664" cy="8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4">
                <a:solidFill>
                  <a:srgbClr val="090000"/>
                </a:solidFill>
                <a:latin typeface="IBM Plex Sans Condensed"/>
              </a:rPr>
              <a:t>Asso 43</a:t>
            </a:r>
          </a:p>
        </p:txBody>
      </p:sp>
      <p:sp>
        <p:nvSpPr>
          <p:cNvPr name="TextBox 139" id="139"/>
          <p:cNvSpPr txBox="true"/>
          <p:nvPr/>
        </p:nvSpPr>
        <p:spPr>
          <a:xfrm rot="0">
            <a:off x="17299874" y="4551431"/>
            <a:ext cx="514873" cy="378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id_classementviewer chaine</a:t>
            </a:r>
          </a:p>
          <a:p>
            <a:pPr algn="l">
              <a:lnSpc>
                <a:spcPts val="358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utilisateur</a:t>
            </a:r>
          </a:p>
          <a:p>
            <a:pPr algn="l">
              <a:lnSpc>
                <a:spcPts val="100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positionnement</a:t>
            </a:r>
          </a:p>
          <a:p>
            <a:pPr algn="l">
              <a:lnSpc>
                <a:spcPts val="231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temps_sur_le_stream</a:t>
            </a:r>
          </a:p>
        </p:txBody>
      </p:sp>
      <p:sp>
        <p:nvSpPr>
          <p:cNvPr name="TextBox 140" id="140"/>
          <p:cNvSpPr txBox="true"/>
          <p:nvPr/>
        </p:nvSpPr>
        <p:spPr>
          <a:xfrm rot="0">
            <a:off x="9770751" y="4577508"/>
            <a:ext cx="132287" cy="10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1,1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41" id="141"/>
          <p:cNvSpPr txBox="true"/>
          <p:nvPr/>
        </p:nvSpPr>
        <p:spPr>
          <a:xfrm rot="0">
            <a:off x="10035584" y="4577508"/>
            <a:ext cx="167939" cy="9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nom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42" id="142"/>
          <p:cNvSpPr txBox="true"/>
          <p:nvPr/>
        </p:nvSpPr>
        <p:spPr>
          <a:xfrm rot="0">
            <a:off x="11403199" y="4598198"/>
            <a:ext cx="133412" cy="81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0,n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43" id="143"/>
          <p:cNvSpPr txBox="true"/>
          <p:nvPr/>
        </p:nvSpPr>
        <p:spPr>
          <a:xfrm rot="0">
            <a:off x="14879134" y="4602336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144" id="144"/>
          <p:cNvSpPr txBox="true"/>
          <p:nvPr/>
        </p:nvSpPr>
        <p:spPr>
          <a:xfrm rot="0">
            <a:off x="10035584" y="4651992"/>
            <a:ext cx="485480" cy="222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email nombre_abonnee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  <a:p>
            <a:pPr algn="l">
              <a:lnSpc>
                <a:spcPts val="732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mot_de_passe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45" id="145"/>
          <p:cNvSpPr txBox="true"/>
          <p:nvPr/>
        </p:nvSpPr>
        <p:spPr>
          <a:xfrm rot="0">
            <a:off x="15977777" y="4618500"/>
            <a:ext cx="268338" cy="8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4">
                <a:solidFill>
                  <a:srgbClr val="090000"/>
                </a:solidFill>
                <a:latin typeface="IBM Plex Sans Condensed"/>
              </a:rPr>
              <a:t>Asso 45_2</a:t>
            </a:r>
          </a:p>
        </p:txBody>
      </p:sp>
      <p:sp>
        <p:nvSpPr>
          <p:cNvPr name="TextBox 146" id="146"/>
          <p:cNvSpPr txBox="true"/>
          <p:nvPr/>
        </p:nvSpPr>
        <p:spPr>
          <a:xfrm rot="0">
            <a:off x="16755725" y="4633384"/>
            <a:ext cx="132287" cy="10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1,1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47" id="147"/>
          <p:cNvSpPr txBox="true"/>
          <p:nvPr/>
        </p:nvSpPr>
        <p:spPr>
          <a:xfrm rot="0">
            <a:off x="11881140" y="4674363"/>
            <a:ext cx="209177" cy="8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5">
                <a:solidFill>
                  <a:srgbClr val="090000"/>
                </a:solidFill>
                <a:latin typeface="IBM Plex Sans Condensed"/>
              </a:rPr>
              <a:t>acceder</a:t>
            </a:r>
          </a:p>
        </p:txBody>
      </p:sp>
      <p:sp>
        <p:nvSpPr>
          <p:cNvPr name="TextBox 148" id="148"/>
          <p:cNvSpPr txBox="true"/>
          <p:nvPr/>
        </p:nvSpPr>
        <p:spPr>
          <a:xfrm rot="0">
            <a:off x="11179746" y="4718213"/>
            <a:ext cx="132287" cy="91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1,1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49" id="149"/>
          <p:cNvSpPr txBox="true"/>
          <p:nvPr/>
        </p:nvSpPr>
        <p:spPr>
          <a:xfrm rot="0">
            <a:off x="13221858" y="4709924"/>
            <a:ext cx="133412" cy="10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0,n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50" id="150"/>
          <p:cNvSpPr txBox="true"/>
          <p:nvPr/>
        </p:nvSpPr>
        <p:spPr>
          <a:xfrm rot="0">
            <a:off x="14138429" y="4707855"/>
            <a:ext cx="133412" cy="79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51" id="151"/>
          <p:cNvSpPr txBox="true"/>
          <p:nvPr/>
        </p:nvSpPr>
        <p:spPr>
          <a:xfrm rot="0">
            <a:off x="8043129" y="4803268"/>
            <a:ext cx="313882" cy="18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"/>
              </a:lnSpc>
            </a:pPr>
            <a:r>
              <a:rPr lang="en-US" sz="530" spc="10">
                <a:solidFill>
                  <a:srgbClr val="090000"/>
                </a:solidFill>
                <a:latin typeface="IBM Plex Sans Condensed"/>
              </a:rPr>
              <a:t>cookies</a:t>
            </a:r>
            <a:r>
              <a:rPr lang="en-US" sz="530" spc="10">
                <a:solidFill>
                  <a:srgbClr val="000000"/>
                </a:solidFill>
                <a:latin typeface="IBM Plex Sans Condensed"/>
              </a:rPr>
              <a:t> </a:t>
            </a:r>
          </a:p>
          <a:p>
            <a:pPr algn="ctr">
              <a:lnSpc>
                <a:spcPts val="716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Id_cookies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52" id="152"/>
          <p:cNvSpPr txBox="true"/>
          <p:nvPr/>
        </p:nvSpPr>
        <p:spPr>
          <a:xfrm rot="0">
            <a:off x="9290741" y="4796409"/>
            <a:ext cx="237005" cy="10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6">
                <a:solidFill>
                  <a:srgbClr val="090000"/>
                </a:solidFill>
                <a:latin typeface="IBM Plex Sans Condensed"/>
              </a:rPr>
              <a:t>choisir</a:t>
            </a:r>
            <a:r>
              <a:rPr lang="en-US" sz="508" spc="6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53" id="153"/>
          <p:cNvSpPr txBox="true"/>
          <p:nvPr/>
        </p:nvSpPr>
        <p:spPr>
          <a:xfrm rot="0">
            <a:off x="9741785" y="4796835"/>
            <a:ext cx="13228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1,1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54" id="154"/>
          <p:cNvSpPr txBox="true"/>
          <p:nvPr/>
        </p:nvSpPr>
        <p:spPr>
          <a:xfrm rot="0">
            <a:off x="10643873" y="4781926"/>
            <a:ext cx="444927" cy="87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4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508" spc="4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508" spc="4">
                <a:solidFill>
                  <a:srgbClr val="090000"/>
                </a:solidFill>
                <a:latin typeface="IBM Plex Sans Condensed"/>
              </a:rPr>
              <a:t>possede</a:t>
            </a:r>
            <a:r>
              <a:rPr lang="en-US" sz="508" spc="4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55" id="155"/>
          <p:cNvSpPr txBox="true"/>
          <p:nvPr/>
        </p:nvSpPr>
        <p:spPr>
          <a:xfrm rot="0">
            <a:off x="13586003" y="4780270"/>
            <a:ext cx="133412" cy="79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56" id="156"/>
          <p:cNvSpPr txBox="true"/>
          <p:nvPr/>
        </p:nvSpPr>
        <p:spPr>
          <a:xfrm rot="0">
            <a:off x="10035584" y="4852686"/>
            <a:ext cx="387603" cy="9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date_creation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57" id="157"/>
          <p:cNvSpPr txBox="true"/>
          <p:nvPr/>
        </p:nvSpPr>
        <p:spPr>
          <a:xfrm rot="0">
            <a:off x="12996336" y="4839690"/>
            <a:ext cx="141818" cy="9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58" id="158"/>
          <p:cNvSpPr txBox="true"/>
          <p:nvPr/>
        </p:nvSpPr>
        <p:spPr>
          <a:xfrm rot="0">
            <a:off x="14034978" y="4839690"/>
            <a:ext cx="318330" cy="9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9">
                <a:solidFill>
                  <a:srgbClr val="090000"/>
                </a:solidFill>
                <a:latin typeface="IBM Plex Sans Condensed"/>
              </a:rPr>
              <a:t>boutique</a:t>
            </a:r>
            <a:r>
              <a:rPr lang="en-US" sz="530" spc="9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59" id="159"/>
          <p:cNvSpPr txBox="true"/>
          <p:nvPr/>
        </p:nvSpPr>
        <p:spPr>
          <a:xfrm rot="0">
            <a:off x="8752799" y="4912687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160" id="160"/>
          <p:cNvSpPr txBox="true"/>
          <p:nvPr/>
        </p:nvSpPr>
        <p:spPr>
          <a:xfrm rot="0">
            <a:off x="9799717" y="4929239"/>
            <a:ext cx="133412" cy="91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61" id="161"/>
          <p:cNvSpPr txBox="true"/>
          <p:nvPr/>
        </p:nvSpPr>
        <p:spPr>
          <a:xfrm rot="0">
            <a:off x="10035584" y="4934639"/>
            <a:ext cx="357939" cy="15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0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photo_profil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description_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62" id="162"/>
          <p:cNvSpPr txBox="true"/>
          <p:nvPr/>
        </p:nvSpPr>
        <p:spPr>
          <a:xfrm rot="0">
            <a:off x="13933597" y="4934005"/>
            <a:ext cx="361934" cy="288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id_boutique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nom_produit</a:t>
            </a:r>
          </a:p>
          <a:p>
            <a:pPr algn="l">
              <a:lnSpc>
                <a:spcPts val="309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prix</a:t>
            </a:r>
          </a:p>
          <a:p>
            <a:pPr algn="l">
              <a:lnSpc>
                <a:spcPts val="1159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description_</a:t>
            </a:r>
          </a:p>
        </p:txBody>
      </p:sp>
      <p:sp>
        <p:nvSpPr>
          <p:cNvPr name="TextBox 163" id="163"/>
          <p:cNvSpPr txBox="true"/>
          <p:nvPr/>
        </p:nvSpPr>
        <p:spPr>
          <a:xfrm rot="0">
            <a:off x="16190885" y="4924519"/>
            <a:ext cx="479053" cy="8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10">
                <a:solidFill>
                  <a:srgbClr val="090000"/>
                </a:solidFill>
                <a:latin typeface="IBM Plex Sans Condensed"/>
              </a:rPr>
              <a:t>reglage_contenu</a:t>
            </a:r>
          </a:p>
        </p:txBody>
      </p:sp>
      <p:sp>
        <p:nvSpPr>
          <p:cNvPr name="TextBox 164" id="164"/>
          <p:cNvSpPr txBox="true"/>
          <p:nvPr/>
        </p:nvSpPr>
        <p:spPr>
          <a:xfrm rot="0">
            <a:off x="8043129" y="4980144"/>
            <a:ext cx="263708" cy="141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utilisateur contenu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65" id="165"/>
          <p:cNvSpPr txBox="true"/>
          <p:nvPr/>
        </p:nvSpPr>
        <p:spPr>
          <a:xfrm rot="0">
            <a:off x="11709412" y="4999598"/>
            <a:ext cx="132287" cy="81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1,1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66" id="166"/>
          <p:cNvSpPr txBox="true"/>
          <p:nvPr/>
        </p:nvSpPr>
        <p:spPr>
          <a:xfrm rot="0">
            <a:off x="9437641" y="5036246"/>
            <a:ext cx="172542" cy="8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6">
                <a:solidFill>
                  <a:srgbClr val="090000"/>
                </a:solidFill>
                <a:latin typeface="IBM Plex Sans Condensed"/>
              </a:rPr>
              <a:t>voir</a:t>
            </a:r>
            <a:r>
              <a:rPr lang="en-US" sz="508" spc="6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67" id="167"/>
          <p:cNvSpPr txBox="true"/>
          <p:nvPr/>
        </p:nvSpPr>
        <p:spPr>
          <a:xfrm rot="0">
            <a:off x="12445979" y="5009310"/>
            <a:ext cx="431039" cy="113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8">
                <a:solidFill>
                  <a:srgbClr val="090000"/>
                </a:solidFill>
                <a:latin typeface="IBM Plex Sans Condensed"/>
              </a:rPr>
              <a:t>chainessuivis</a:t>
            </a:r>
            <a:r>
              <a:rPr lang="en-US" sz="530" spc="8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68" id="168"/>
          <p:cNvSpPr txBox="true"/>
          <p:nvPr/>
        </p:nvSpPr>
        <p:spPr>
          <a:xfrm rot="0">
            <a:off x="16093642" y="5019455"/>
            <a:ext cx="478251" cy="140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6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id_reglage_contenu type_</a:t>
            </a:r>
          </a:p>
        </p:txBody>
      </p:sp>
      <p:sp>
        <p:nvSpPr>
          <p:cNvPr name="TextBox 169" id="169"/>
          <p:cNvSpPr txBox="true"/>
          <p:nvPr/>
        </p:nvSpPr>
        <p:spPr>
          <a:xfrm rot="0">
            <a:off x="8043129" y="5082359"/>
            <a:ext cx="292610" cy="1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confirmer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70" id="170"/>
          <p:cNvSpPr txBox="true"/>
          <p:nvPr/>
        </p:nvSpPr>
        <p:spPr>
          <a:xfrm rot="0">
            <a:off x="9706612" y="5121657"/>
            <a:ext cx="133412" cy="104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71" id="171"/>
          <p:cNvSpPr txBox="true"/>
          <p:nvPr/>
        </p:nvSpPr>
        <p:spPr>
          <a:xfrm rot="0">
            <a:off x="12419082" y="5121657"/>
            <a:ext cx="418354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id_chaines_suivis</a:t>
            </a:r>
          </a:p>
        </p:txBody>
      </p:sp>
      <p:sp>
        <p:nvSpPr>
          <p:cNvPr name="TextBox 172" id="172"/>
          <p:cNvSpPr txBox="true"/>
          <p:nvPr/>
        </p:nvSpPr>
        <p:spPr>
          <a:xfrm rot="0">
            <a:off x="10306624" y="5158912"/>
            <a:ext cx="132287" cy="9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1,1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73" id="173"/>
          <p:cNvSpPr txBox="true"/>
          <p:nvPr/>
        </p:nvSpPr>
        <p:spPr>
          <a:xfrm rot="0">
            <a:off x="10627321" y="5144416"/>
            <a:ext cx="132287" cy="91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1,1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74" id="174"/>
          <p:cNvSpPr txBox="true"/>
          <p:nvPr/>
        </p:nvSpPr>
        <p:spPr>
          <a:xfrm rot="0">
            <a:off x="12419082" y="5177520"/>
            <a:ext cx="294549" cy="9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utilisateur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75" id="175"/>
          <p:cNvSpPr txBox="true"/>
          <p:nvPr/>
        </p:nvSpPr>
        <p:spPr>
          <a:xfrm rot="0">
            <a:off x="14558437" y="5177520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176" id="176"/>
          <p:cNvSpPr txBox="true"/>
          <p:nvPr/>
        </p:nvSpPr>
        <p:spPr>
          <a:xfrm rot="0">
            <a:off x="11529409" y="5223038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177" id="177"/>
          <p:cNvSpPr txBox="true"/>
          <p:nvPr/>
        </p:nvSpPr>
        <p:spPr>
          <a:xfrm rot="0">
            <a:off x="8854180" y="5268557"/>
            <a:ext cx="13228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1,1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78" id="178"/>
          <p:cNvSpPr txBox="true"/>
          <p:nvPr/>
        </p:nvSpPr>
        <p:spPr>
          <a:xfrm rot="0">
            <a:off x="12419082" y="5235465"/>
            <a:ext cx="214155" cy="11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chaine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79" id="179"/>
          <p:cNvSpPr txBox="true"/>
          <p:nvPr/>
        </p:nvSpPr>
        <p:spPr>
          <a:xfrm rot="0">
            <a:off x="14786028" y="5203835"/>
            <a:ext cx="141831" cy="109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80" id="180"/>
          <p:cNvSpPr txBox="true"/>
          <p:nvPr/>
        </p:nvSpPr>
        <p:spPr>
          <a:xfrm rot="0">
            <a:off x="17175733" y="5203835"/>
            <a:ext cx="489282" cy="8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6">
                <a:solidFill>
                  <a:srgbClr val="090000"/>
                </a:solidFill>
                <a:latin typeface="IBM Plex Sans Condensed"/>
              </a:rPr>
              <a:t>stastique_stream</a:t>
            </a:r>
          </a:p>
        </p:txBody>
      </p:sp>
      <p:sp>
        <p:nvSpPr>
          <p:cNvPr name="TextBox 181" id="181"/>
          <p:cNvSpPr txBox="true"/>
          <p:nvPr/>
        </p:nvSpPr>
        <p:spPr>
          <a:xfrm rot="0">
            <a:off x="8125889" y="5288665"/>
            <a:ext cx="197642" cy="8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4">
                <a:solidFill>
                  <a:srgbClr val="090000"/>
                </a:solidFill>
                <a:latin typeface="IBM Plex Sans Condensed"/>
              </a:rPr>
              <a:t>str</a:t>
            </a:r>
            <a:r>
              <a:rPr lang="en-US" sz="530" spc="4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530" spc="4">
                <a:solidFill>
                  <a:srgbClr val="090000"/>
                </a:solidFill>
                <a:latin typeface="IBM Plex Sans Condensed"/>
              </a:rPr>
              <a:t>e</a:t>
            </a:r>
            <a:r>
              <a:rPr lang="en-US" sz="530" spc="4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530" spc="4">
                <a:solidFill>
                  <a:srgbClr val="090000"/>
                </a:solidFill>
                <a:latin typeface="IBM Plex Sans Condensed"/>
              </a:rPr>
              <a:t>am</a:t>
            </a:r>
          </a:p>
        </p:txBody>
      </p:sp>
      <p:sp>
        <p:nvSpPr>
          <p:cNvPr name="TextBox 182" id="182"/>
          <p:cNvSpPr txBox="true"/>
          <p:nvPr/>
        </p:nvSpPr>
        <p:spPr>
          <a:xfrm rot="0">
            <a:off x="10281796" y="5290928"/>
            <a:ext cx="218824" cy="11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5">
                <a:solidFill>
                  <a:srgbClr val="090000"/>
                </a:solidFill>
                <a:latin typeface="IBM Plex Sans Condensed"/>
              </a:rPr>
              <a:t>ecrire</a:t>
            </a:r>
            <a:r>
              <a:rPr lang="en-US" sz="508" spc="5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83" id="183"/>
          <p:cNvSpPr txBox="true"/>
          <p:nvPr/>
        </p:nvSpPr>
        <p:spPr>
          <a:xfrm rot="0">
            <a:off x="10681115" y="5290902"/>
            <a:ext cx="313584" cy="8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6">
                <a:solidFill>
                  <a:srgbClr val="090000"/>
                </a:solidFill>
                <a:latin typeface="IBM Plex Sans Condensed"/>
              </a:rPr>
              <a:t>interragir</a:t>
            </a:r>
            <a:r>
              <a:rPr lang="en-US" sz="508" spc="6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84" id="184"/>
          <p:cNvSpPr txBox="true"/>
          <p:nvPr/>
        </p:nvSpPr>
        <p:spPr>
          <a:xfrm rot="0">
            <a:off x="17020558" y="5319891"/>
            <a:ext cx="777508" cy="265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Id_stastique_stream nombre_follower_dustream</a:t>
            </a:r>
          </a:p>
          <a:p>
            <a:pPr algn="l">
              <a:lnSpc>
                <a:spcPts val="115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nombre_abonnement_dustream</a:t>
            </a:r>
          </a:p>
          <a:p>
            <a:pPr algn="l">
              <a:lnSpc>
                <a:spcPts val="231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date_stream</a:t>
            </a:r>
          </a:p>
        </p:txBody>
      </p:sp>
      <p:sp>
        <p:nvSpPr>
          <p:cNvPr name="TextBox 185" id="185"/>
          <p:cNvSpPr txBox="true"/>
          <p:nvPr/>
        </p:nvSpPr>
        <p:spPr>
          <a:xfrm rot="0">
            <a:off x="8043129" y="5363744"/>
            <a:ext cx="303330" cy="87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Id_stream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86" id="186"/>
          <p:cNvSpPr txBox="true"/>
          <p:nvPr/>
        </p:nvSpPr>
        <p:spPr>
          <a:xfrm rot="0">
            <a:off x="10813532" y="5340985"/>
            <a:ext cx="133412" cy="10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87" id="187"/>
          <p:cNvSpPr txBox="true"/>
          <p:nvPr/>
        </p:nvSpPr>
        <p:spPr>
          <a:xfrm rot="0">
            <a:off x="12419082" y="5319894"/>
            <a:ext cx="222237" cy="9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depuis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88" id="188"/>
          <p:cNvSpPr txBox="true"/>
          <p:nvPr/>
        </p:nvSpPr>
        <p:spPr>
          <a:xfrm rot="0">
            <a:off x="16205368" y="5319894"/>
            <a:ext cx="378422" cy="121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4">
                <a:solidFill>
                  <a:srgbClr val="090000"/>
                </a:solidFill>
                <a:latin typeface="IBM Plex Sans Condensed"/>
              </a:rPr>
              <a:t>stat_stream</a:t>
            </a:r>
            <a:r>
              <a:rPr lang="en-US" sz="508" spc="4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89" id="189"/>
          <p:cNvSpPr txBox="true"/>
          <p:nvPr/>
        </p:nvSpPr>
        <p:spPr>
          <a:xfrm rot="0">
            <a:off x="16755725" y="5363744"/>
            <a:ext cx="133412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90" id="190"/>
          <p:cNvSpPr txBox="true"/>
          <p:nvPr/>
        </p:nvSpPr>
        <p:spPr>
          <a:xfrm rot="0">
            <a:off x="9272120" y="5404723"/>
            <a:ext cx="182215" cy="8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4">
                <a:solidFill>
                  <a:srgbClr val="090000"/>
                </a:solidFill>
                <a:latin typeface="IBM Plex Sans Condensed"/>
              </a:rPr>
              <a:t>re</a:t>
            </a:r>
            <a:r>
              <a:rPr lang="en-US" sz="508" spc="4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508" spc="4">
                <a:solidFill>
                  <a:srgbClr val="090000"/>
                </a:solidFill>
                <a:latin typeface="IBM Plex Sans Condensed"/>
              </a:rPr>
              <a:t>ag</a:t>
            </a:r>
            <a:r>
              <a:rPr lang="en-US" sz="508" spc="4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508" spc="4">
                <a:solidFill>
                  <a:srgbClr val="090000"/>
                </a:solidFill>
                <a:latin typeface="IBM Plex Sans Condensed"/>
              </a:rPr>
              <a:t>ir</a:t>
            </a:r>
          </a:p>
        </p:txBody>
      </p:sp>
      <p:sp>
        <p:nvSpPr>
          <p:cNvPr name="TextBox 191" id="191"/>
          <p:cNvSpPr txBox="true"/>
          <p:nvPr/>
        </p:nvSpPr>
        <p:spPr>
          <a:xfrm rot="0">
            <a:off x="8043129" y="5438882"/>
            <a:ext cx="374348" cy="232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chaine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Titre_Stream Heure_debut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92" id="192"/>
          <p:cNvSpPr txBox="true"/>
          <p:nvPr/>
        </p:nvSpPr>
        <p:spPr>
          <a:xfrm rot="0">
            <a:off x="10904568" y="5419832"/>
            <a:ext cx="334391" cy="172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"/>
              </a:lnSpc>
            </a:pPr>
            <a:r>
              <a:rPr lang="en-US" sz="530" spc="8">
                <a:solidFill>
                  <a:srgbClr val="090000"/>
                </a:solidFill>
                <a:latin typeface="IBM Plex Sans Condensed"/>
              </a:rPr>
              <a:t>reaction</a:t>
            </a:r>
          </a:p>
          <a:p>
            <a:pPr algn="ctr">
              <a:lnSpc>
                <a:spcPts val="731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id_reaction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93" id="193"/>
          <p:cNvSpPr txBox="true"/>
          <p:nvPr/>
        </p:nvSpPr>
        <p:spPr>
          <a:xfrm rot="0">
            <a:off x="11382509" y="5466561"/>
            <a:ext cx="790361" cy="105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10">
                <a:solidFill>
                  <a:srgbClr val="090000"/>
                </a:solidFill>
                <a:latin typeface="IBM Plex Sans Condensed"/>
              </a:rPr>
              <a:t>badgeabonnementchaine</a:t>
            </a:r>
            <a:r>
              <a:rPr lang="en-US" sz="530" spc="1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94" id="194"/>
          <p:cNvSpPr txBox="true"/>
          <p:nvPr/>
        </p:nvSpPr>
        <p:spPr>
          <a:xfrm rot="0">
            <a:off x="15199830" y="5436146"/>
            <a:ext cx="132287" cy="108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1,1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95" id="195"/>
          <p:cNvSpPr txBox="true"/>
          <p:nvPr/>
        </p:nvSpPr>
        <p:spPr>
          <a:xfrm rot="0">
            <a:off x="9675577" y="5529252"/>
            <a:ext cx="133412" cy="91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96" id="196"/>
          <p:cNvSpPr txBox="true"/>
          <p:nvPr/>
        </p:nvSpPr>
        <p:spPr>
          <a:xfrm rot="0">
            <a:off x="10590079" y="5514782"/>
            <a:ext cx="133412" cy="91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97" id="197"/>
          <p:cNvSpPr txBox="true"/>
          <p:nvPr/>
        </p:nvSpPr>
        <p:spPr>
          <a:xfrm rot="0">
            <a:off x="10904568" y="5570645"/>
            <a:ext cx="195495" cy="9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emoji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98" id="198"/>
          <p:cNvSpPr txBox="true"/>
          <p:nvPr/>
        </p:nvSpPr>
        <p:spPr>
          <a:xfrm rot="0">
            <a:off x="11382509" y="5570645"/>
            <a:ext cx="281139" cy="10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id_badge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199" id="199"/>
          <p:cNvSpPr txBox="true"/>
          <p:nvPr/>
        </p:nvSpPr>
        <p:spPr>
          <a:xfrm rot="0">
            <a:off x="14401193" y="5593391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200" id="200"/>
          <p:cNvSpPr txBox="true"/>
          <p:nvPr/>
        </p:nvSpPr>
        <p:spPr>
          <a:xfrm rot="0">
            <a:off x="11382509" y="5628176"/>
            <a:ext cx="219768" cy="94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chaine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01" id="201"/>
          <p:cNvSpPr txBox="true"/>
          <p:nvPr/>
        </p:nvSpPr>
        <p:spPr>
          <a:xfrm rot="0">
            <a:off x="12599086" y="5628176"/>
            <a:ext cx="175025" cy="8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8">
                <a:solidFill>
                  <a:srgbClr val="090000"/>
                </a:solidFill>
                <a:latin typeface="IBM Plex Sans Condensed"/>
              </a:rPr>
              <a:t>detien</a:t>
            </a:r>
          </a:p>
        </p:txBody>
      </p:sp>
      <p:sp>
        <p:nvSpPr>
          <p:cNvPr name="TextBox 202" id="202"/>
          <p:cNvSpPr txBox="true"/>
          <p:nvPr/>
        </p:nvSpPr>
        <p:spPr>
          <a:xfrm rot="0">
            <a:off x="9030046" y="5678220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203" id="203"/>
          <p:cNvSpPr txBox="true"/>
          <p:nvPr/>
        </p:nvSpPr>
        <p:spPr>
          <a:xfrm rot="0">
            <a:off x="11382509" y="5681776"/>
            <a:ext cx="396435" cy="113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nombre_mois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04" id="204"/>
          <p:cNvSpPr txBox="true"/>
          <p:nvPr/>
        </p:nvSpPr>
        <p:spPr>
          <a:xfrm rot="0">
            <a:off x="17215045" y="5681776"/>
            <a:ext cx="517718" cy="8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6">
                <a:solidFill>
                  <a:srgbClr val="090000"/>
                </a:solidFill>
                <a:latin typeface="IBM Plex Sans Condensed"/>
              </a:rPr>
              <a:t>statistique_chaine</a:t>
            </a:r>
          </a:p>
        </p:txBody>
      </p:sp>
      <p:sp>
        <p:nvSpPr>
          <p:cNvPr name="TextBox 205" id="205"/>
          <p:cNvSpPr txBox="true"/>
          <p:nvPr/>
        </p:nvSpPr>
        <p:spPr>
          <a:xfrm rot="0">
            <a:off x="11382509" y="5767188"/>
            <a:ext cx="203978" cy="10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badge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06" id="206"/>
          <p:cNvSpPr txBox="true"/>
          <p:nvPr/>
        </p:nvSpPr>
        <p:spPr>
          <a:xfrm rot="0">
            <a:off x="17132284" y="5757663"/>
            <a:ext cx="552878" cy="378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Id_statistique_chaine chaine</a:t>
            </a:r>
          </a:p>
          <a:p>
            <a:pPr algn="l">
              <a:lnSpc>
                <a:spcPts val="231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nombre_viewer_jour</a:t>
            </a:r>
          </a:p>
          <a:p>
            <a:pPr algn="l">
              <a:lnSpc>
                <a:spcPts val="1038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nombre_viewer_annee</a:t>
            </a:r>
          </a:p>
          <a:p>
            <a:pPr algn="l">
              <a:lnSpc>
                <a:spcPts val="231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nombre_viewer_mois</a:t>
            </a:r>
          </a:p>
        </p:txBody>
      </p:sp>
      <p:sp>
        <p:nvSpPr>
          <p:cNvPr name="TextBox 207" id="207"/>
          <p:cNvSpPr txBox="true"/>
          <p:nvPr/>
        </p:nvSpPr>
        <p:spPr>
          <a:xfrm rot="0">
            <a:off x="8632796" y="5822469"/>
            <a:ext cx="211815" cy="8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9">
                <a:solidFill>
                  <a:srgbClr val="090000"/>
                </a:solidFill>
                <a:latin typeface="IBM Plex Sans Condensed"/>
              </a:rPr>
              <a:t>contact</a:t>
            </a:r>
          </a:p>
        </p:txBody>
      </p:sp>
      <p:sp>
        <p:nvSpPr>
          <p:cNvPr name="TextBox 208" id="208"/>
          <p:cNvSpPr txBox="true"/>
          <p:nvPr/>
        </p:nvSpPr>
        <p:spPr>
          <a:xfrm rot="0">
            <a:off x="14128084" y="5824732"/>
            <a:ext cx="204664" cy="8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4">
                <a:solidFill>
                  <a:srgbClr val="090000"/>
                </a:solidFill>
                <a:latin typeface="IBM Plex Sans Condensed"/>
              </a:rPr>
              <a:t>Asso 47</a:t>
            </a:r>
          </a:p>
        </p:txBody>
      </p:sp>
      <p:sp>
        <p:nvSpPr>
          <p:cNvPr name="TextBox 209" id="209"/>
          <p:cNvSpPr txBox="true"/>
          <p:nvPr/>
        </p:nvSpPr>
        <p:spPr>
          <a:xfrm rot="0">
            <a:off x="16209506" y="5824732"/>
            <a:ext cx="309472" cy="8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4">
                <a:solidFill>
                  <a:srgbClr val="090000"/>
                </a:solidFill>
                <a:latin typeface="IBM Plex Sans Condensed"/>
              </a:rPr>
              <a:t>stat_chaine</a:t>
            </a:r>
          </a:p>
        </p:txBody>
      </p:sp>
      <p:sp>
        <p:nvSpPr>
          <p:cNvPr name="TextBox 210" id="210"/>
          <p:cNvSpPr txBox="true"/>
          <p:nvPr/>
        </p:nvSpPr>
        <p:spPr>
          <a:xfrm rot="0">
            <a:off x="10308693" y="5868569"/>
            <a:ext cx="133412" cy="9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11" id="211"/>
          <p:cNvSpPr txBox="true"/>
          <p:nvPr/>
        </p:nvSpPr>
        <p:spPr>
          <a:xfrm rot="0">
            <a:off x="16809519" y="5839603"/>
            <a:ext cx="133412" cy="10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12" id="212"/>
          <p:cNvSpPr txBox="true"/>
          <p:nvPr/>
        </p:nvSpPr>
        <p:spPr>
          <a:xfrm rot="0">
            <a:off x="8603830" y="5907893"/>
            <a:ext cx="25633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Id_contact</a:t>
            </a:r>
          </a:p>
        </p:txBody>
      </p:sp>
      <p:sp>
        <p:nvSpPr>
          <p:cNvPr name="TextBox 213" id="213"/>
          <p:cNvSpPr txBox="true"/>
          <p:nvPr/>
        </p:nvSpPr>
        <p:spPr>
          <a:xfrm rot="0">
            <a:off x="11696998" y="5914087"/>
            <a:ext cx="133412" cy="108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14" id="214"/>
          <p:cNvSpPr txBox="true"/>
          <p:nvPr/>
        </p:nvSpPr>
        <p:spPr>
          <a:xfrm rot="0">
            <a:off x="8421757" y="5957536"/>
            <a:ext cx="476622" cy="12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utilisateur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15" id="215"/>
          <p:cNvSpPr txBox="true"/>
          <p:nvPr/>
        </p:nvSpPr>
        <p:spPr>
          <a:xfrm rot="0">
            <a:off x="14514988" y="5957536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216" id="216"/>
          <p:cNvSpPr txBox="true"/>
          <p:nvPr/>
        </p:nvSpPr>
        <p:spPr>
          <a:xfrm rot="0">
            <a:off x="8012094" y="6012986"/>
            <a:ext cx="324162" cy="92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6">
                <a:solidFill>
                  <a:srgbClr val="090000"/>
                </a:solidFill>
                <a:latin typeface="IBM Plex Sans Condensed"/>
              </a:rPr>
              <a:t>confirmer</a:t>
            </a:r>
            <a:r>
              <a:rPr lang="en-US" sz="508" spc="6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17" id="217"/>
          <p:cNvSpPr txBox="true"/>
          <p:nvPr/>
        </p:nvSpPr>
        <p:spPr>
          <a:xfrm rot="0">
            <a:off x="12650811" y="5986516"/>
            <a:ext cx="132287" cy="104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1,1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18" id="218"/>
          <p:cNvSpPr txBox="true"/>
          <p:nvPr/>
        </p:nvSpPr>
        <p:spPr>
          <a:xfrm rot="0">
            <a:off x="8603830" y="6048185"/>
            <a:ext cx="174275" cy="8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nom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19" id="219"/>
          <p:cNvSpPr txBox="true"/>
          <p:nvPr/>
        </p:nvSpPr>
        <p:spPr>
          <a:xfrm rot="0">
            <a:off x="9220395" y="6021288"/>
            <a:ext cx="267368" cy="110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8">
                <a:solidFill>
                  <a:srgbClr val="090000"/>
                </a:solidFill>
                <a:latin typeface="IBM Plex Sans Condensed"/>
              </a:rPr>
              <a:t>notifier</a:t>
            </a:r>
            <a:r>
              <a:rPr lang="en-US" sz="508" spc="8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20" id="220"/>
          <p:cNvSpPr txBox="true"/>
          <p:nvPr/>
        </p:nvSpPr>
        <p:spPr>
          <a:xfrm rot="0">
            <a:off x="10718357" y="6021288"/>
            <a:ext cx="238195" cy="8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6">
                <a:solidFill>
                  <a:srgbClr val="090000"/>
                </a:solidFill>
                <a:latin typeface="IBM Plex Sans Condensed"/>
              </a:rPr>
              <a:t>observer</a:t>
            </a:r>
          </a:p>
        </p:txBody>
      </p:sp>
      <p:sp>
        <p:nvSpPr>
          <p:cNvPr name="TextBox 221" id="221"/>
          <p:cNvSpPr txBox="true"/>
          <p:nvPr/>
        </p:nvSpPr>
        <p:spPr>
          <a:xfrm rot="0">
            <a:off x="11639066" y="6058504"/>
            <a:ext cx="247428" cy="102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6">
                <a:solidFill>
                  <a:srgbClr val="090000"/>
                </a:solidFill>
                <a:latin typeface="IBM Plex Sans Condensed"/>
              </a:rPr>
              <a:t>badger</a:t>
            </a:r>
            <a:r>
              <a:rPr lang="en-US" sz="508" spc="6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22" id="222"/>
          <p:cNvSpPr txBox="true"/>
          <p:nvPr/>
        </p:nvSpPr>
        <p:spPr>
          <a:xfrm rot="0">
            <a:off x="13476346" y="6193403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223" id="223"/>
          <p:cNvSpPr txBox="true"/>
          <p:nvPr/>
        </p:nvSpPr>
        <p:spPr>
          <a:xfrm rot="0">
            <a:off x="14517057" y="6214094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224" id="224"/>
          <p:cNvSpPr txBox="true"/>
          <p:nvPr/>
        </p:nvSpPr>
        <p:spPr>
          <a:xfrm rot="0">
            <a:off x="10908706" y="6280302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225" id="225"/>
          <p:cNvSpPr txBox="true"/>
          <p:nvPr/>
        </p:nvSpPr>
        <p:spPr>
          <a:xfrm rot="0">
            <a:off x="12141835" y="6298341"/>
            <a:ext cx="141818" cy="107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26" id="226"/>
          <p:cNvSpPr txBox="true"/>
          <p:nvPr/>
        </p:nvSpPr>
        <p:spPr>
          <a:xfrm rot="0">
            <a:off x="12586672" y="6298341"/>
            <a:ext cx="282640" cy="8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9">
                <a:solidFill>
                  <a:srgbClr val="090000"/>
                </a:solidFill>
                <a:latin typeface="IBM Plex Sans Condensed"/>
              </a:rPr>
              <a:t>chaines</a:t>
            </a:r>
            <a:r>
              <a:rPr lang="en-US" sz="530" spc="9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27" id="227"/>
          <p:cNvSpPr txBox="true"/>
          <p:nvPr/>
        </p:nvSpPr>
        <p:spPr>
          <a:xfrm rot="0">
            <a:off x="14976377" y="6298341"/>
            <a:ext cx="336317" cy="8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9">
                <a:solidFill>
                  <a:srgbClr val="090000"/>
                </a:solidFill>
                <a:latin typeface="IBM Plex Sans Condensed"/>
              </a:rPr>
              <a:t>moderation</a:t>
            </a:r>
          </a:p>
        </p:txBody>
      </p:sp>
      <p:sp>
        <p:nvSpPr>
          <p:cNvPr name="TextBox 228" id="228"/>
          <p:cNvSpPr txBox="true"/>
          <p:nvPr/>
        </p:nvSpPr>
        <p:spPr>
          <a:xfrm rot="0">
            <a:off x="9102461" y="6354204"/>
            <a:ext cx="141818" cy="88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29" id="229"/>
          <p:cNvSpPr txBox="true"/>
          <p:nvPr/>
        </p:nvSpPr>
        <p:spPr>
          <a:xfrm rot="0">
            <a:off x="10259037" y="6354204"/>
            <a:ext cx="122938" cy="8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10">
                <a:solidFill>
                  <a:srgbClr val="090000"/>
                </a:solidFill>
                <a:latin typeface="IBM Plex Sans Condensed"/>
              </a:rPr>
              <a:t>chat</a:t>
            </a:r>
          </a:p>
        </p:txBody>
      </p:sp>
      <p:sp>
        <p:nvSpPr>
          <p:cNvPr name="TextBox 230" id="230"/>
          <p:cNvSpPr txBox="true"/>
          <p:nvPr/>
        </p:nvSpPr>
        <p:spPr>
          <a:xfrm rot="0">
            <a:off x="12474946" y="6393277"/>
            <a:ext cx="293903" cy="21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Id_chaine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nom description_</a:t>
            </a:r>
          </a:p>
        </p:txBody>
      </p:sp>
      <p:sp>
        <p:nvSpPr>
          <p:cNvPr name="TextBox 231" id="231"/>
          <p:cNvSpPr txBox="true"/>
          <p:nvPr/>
        </p:nvSpPr>
        <p:spPr>
          <a:xfrm rot="0">
            <a:off x="14438435" y="6393277"/>
            <a:ext cx="629418" cy="287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8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id_moderateur utilisateur ajout_moderateur suprimmer_moderateur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32" id="232"/>
          <p:cNvSpPr txBox="true"/>
          <p:nvPr/>
        </p:nvSpPr>
        <p:spPr>
          <a:xfrm rot="0">
            <a:off x="8107268" y="6435477"/>
            <a:ext cx="133412" cy="83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33" id="233"/>
          <p:cNvSpPr txBox="true"/>
          <p:nvPr/>
        </p:nvSpPr>
        <p:spPr>
          <a:xfrm rot="0">
            <a:off x="10006618" y="6439034"/>
            <a:ext cx="334662" cy="31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Id_chat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utilisateur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contenu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  <a:p>
            <a:pPr algn="l">
              <a:lnSpc>
                <a:spcPts val="521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date_heure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34" id="234"/>
          <p:cNvSpPr txBox="true"/>
          <p:nvPr/>
        </p:nvSpPr>
        <p:spPr>
          <a:xfrm rot="0">
            <a:off x="10941810" y="6410067"/>
            <a:ext cx="404517" cy="115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7">
                <a:solidFill>
                  <a:srgbClr val="090000"/>
                </a:solidFill>
                <a:latin typeface="IBM Plex Sans Condensed"/>
              </a:rPr>
              <a:t>rediffusions</a:t>
            </a:r>
            <a:r>
              <a:rPr lang="en-US" sz="530" spc="7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35" id="235"/>
          <p:cNvSpPr txBox="true"/>
          <p:nvPr/>
        </p:nvSpPr>
        <p:spPr>
          <a:xfrm rot="0">
            <a:off x="17347461" y="6410067"/>
            <a:ext cx="401776" cy="8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10">
                <a:solidFill>
                  <a:srgbClr val="090000"/>
                </a:solidFill>
                <a:latin typeface="IBM Plex Sans Condensed"/>
              </a:rPr>
              <a:t>bannissement</a:t>
            </a:r>
          </a:p>
        </p:txBody>
      </p:sp>
      <p:sp>
        <p:nvSpPr>
          <p:cNvPr name="TextBox 236" id="236"/>
          <p:cNvSpPr txBox="true"/>
          <p:nvPr/>
        </p:nvSpPr>
        <p:spPr>
          <a:xfrm rot="0">
            <a:off x="10792841" y="6524445"/>
            <a:ext cx="352805" cy="296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9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Id_rediffusion date_rediff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</a:p>
          <a:p>
            <a:pPr algn="l">
              <a:lnSpc>
                <a:spcPts val="521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description_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  <a:p>
            <a:pPr algn="l">
              <a:lnSpc>
                <a:spcPts val="912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temps_rediff</a:t>
            </a:r>
          </a:p>
        </p:txBody>
      </p:sp>
      <p:sp>
        <p:nvSpPr>
          <p:cNvPr name="TextBox 237" id="237"/>
          <p:cNvSpPr txBox="true"/>
          <p:nvPr/>
        </p:nvSpPr>
        <p:spPr>
          <a:xfrm rot="0">
            <a:off x="11901830" y="6526126"/>
            <a:ext cx="227203" cy="8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7">
                <a:solidFill>
                  <a:srgbClr val="090000"/>
                </a:solidFill>
                <a:latin typeface="IBM Plex Sans Condensed"/>
              </a:rPr>
              <a:t>controle</a:t>
            </a:r>
          </a:p>
        </p:txBody>
      </p:sp>
      <p:sp>
        <p:nvSpPr>
          <p:cNvPr name="TextBox 238" id="238"/>
          <p:cNvSpPr txBox="true"/>
          <p:nvPr/>
        </p:nvSpPr>
        <p:spPr>
          <a:xfrm rot="0">
            <a:off x="17272977" y="6507073"/>
            <a:ext cx="517769" cy="359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Id_utilisateurs bannis raison definitif</a:t>
            </a:r>
          </a:p>
          <a:p>
            <a:pPr algn="l">
              <a:lnSpc>
                <a:spcPts val="863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temporaire</a:t>
            </a:r>
          </a:p>
          <a:p>
            <a:pPr algn="l">
              <a:lnSpc>
                <a:spcPts val="231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debannir</a:t>
            </a:r>
          </a:p>
        </p:txBody>
      </p:sp>
      <p:sp>
        <p:nvSpPr>
          <p:cNvPr name="TextBox 239" id="239"/>
          <p:cNvSpPr txBox="true"/>
          <p:nvPr/>
        </p:nvSpPr>
        <p:spPr>
          <a:xfrm rot="0">
            <a:off x="8709350" y="6579726"/>
            <a:ext cx="393215" cy="8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6">
                <a:solidFill>
                  <a:srgbClr val="090000"/>
                </a:solidFill>
                <a:latin typeface="IBM Plex Sans Condensed"/>
              </a:rPr>
              <a:t>Notification</a:t>
            </a:r>
            <a:r>
              <a:rPr lang="en-US" sz="530" spc="6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40" id="240"/>
          <p:cNvSpPr txBox="true"/>
          <p:nvPr/>
        </p:nvSpPr>
        <p:spPr>
          <a:xfrm rot="0">
            <a:off x="11624583" y="6569976"/>
            <a:ext cx="133412" cy="10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41" id="241"/>
          <p:cNvSpPr txBox="true"/>
          <p:nvPr/>
        </p:nvSpPr>
        <p:spPr>
          <a:xfrm rot="0">
            <a:off x="12284597" y="6555092"/>
            <a:ext cx="540011" cy="125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date_creatrion</a:t>
            </a:r>
          </a:p>
        </p:txBody>
      </p:sp>
      <p:sp>
        <p:nvSpPr>
          <p:cNvPr name="TextBox 242" id="242"/>
          <p:cNvSpPr txBox="true"/>
          <p:nvPr/>
        </p:nvSpPr>
        <p:spPr>
          <a:xfrm rot="0">
            <a:off x="13225996" y="6584446"/>
            <a:ext cx="133412" cy="89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43" id="243"/>
          <p:cNvSpPr txBox="true"/>
          <p:nvPr/>
        </p:nvSpPr>
        <p:spPr>
          <a:xfrm rot="0">
            <a:off x="13625314" y="6555092"/>
            <a:ext cx="377284" cy="8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5">
                <a:solidFill>
                  <a:srgbClr val="090000"/>
                </a:solidFill>
                <a:latin typeface="IBM Plex Sans Condensed"/>
              </a:rPr>
              <a:t>administrer</a:t>
            </a:r>
            <a:r>
              <a:rPr lang="en-US" sz="508" spc="5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44" id="244"/>
          <p:cNvSpPr txBox="true"/>
          <p:nvPr/>
        </p:nvSpPr>
        <p:spPr>
          <a:xfrm rot="0">
            <a:off x="14171533" y="6596860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245" id="245"/>
          <p:cNvSpPr txBox="true"/>
          <p:nvPr/>
        </p:nvSpPr>
        <p:spPr>
          <a:xfrm rot="0">
            <a:off x="16046055" y="6596860"/>
            <a:ext cx="133412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46" id="246"/>
          <p:cNvSpPr txBox="true"/>
          <p:nvPr/>
        </p:nvSpPr>
        <p:spPr>
          <a:xfrm rot="0">
            <a:off x="16319164" y="6555092"/>
            <a:ext cx="257023" cy="8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7">
                <a:solidFill>
                  <a:srgbClr val="090000"/>
                </a:solidFill>
                <a:latin typeface="IBM Plex Sans Condensed"/>
              </a:rPr>
              <a:t>percevoir</a:t>
            </a:r>
          </a:p>
        </p:txBody>
      </p:sp>
      <p:sp>
        <p:nvSpPr>
          <p:cNvPr name="TextBox 247" id="247"/>
          <p:cNvSpPr txBox="true"/>
          <p:nvPr/>
        </p:nvSpPr>
        <p:spPr>
          <a:xfrm rot="0">
            <a:off x="16906762" y="6596860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248" id="248"/>
          <p:cNvSpPr txBox="true"/>
          <p:nvPr/>
        </p:nvSpPr>
        <p:spPr>
          <a:xfrm rot="0">
            <a:off x="8659693" y="6649405"/>
            <a:ext cx="483825" cy="415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6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id_notification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titre</a:t>
            </a:r>
          </a:p>
          <a:p>
            <a:pPr algn="l">
              <a:lnSpc>
                <a:spcPts val="325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Contenu</a:t>
            </a:r>
          </a:p>
          <a:p>
            <a:pPr algn="l">
              <a:lnSpc>
                <a:spcPts val="847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Date_heure_notif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  <a:p>
            <a:pPr algn="l">
              <a:lnSpc>
                <a:spcPts val="423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est_lu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49" id="249"/>
          <p:cNvSpPr txBox="true"/>
          <p:nvPr/>
        </p:nvSpPr>
        <p:spPr>
          <a:xfrm rot="0">
            <a:off x="12474946" y="6632853"/>
            <a:ext cx="485480" cy="194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6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nombre_abonnee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langue</a:t>
            </a:r>
          </a:p>
        </p:txBody>
      </p:sp>
      <p:sp>
        <p:nvSpPr>
          <p:cNvPr name="TextBox 250" id="250"/>
          <p:cNvSpPr txBox="true"/>
          <p:nvPr/>
        </p:nvSpPr>
        <p:spPr>
          <a:xfrm rot="0">
            <a:off x="7902436" y="6766366"/>
            <a:ext cx="462152" cy="144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"/>
              </a:lnSpc>
            </a:pPr>
            <a:r>
              <a:rPr lang="en-US" sz="530" spc="10">
                <a:solidFill>
                  <a:srgbClr val="090000"/>
                </a:solidFill>
                <a:latin typeface="IBM Plex Sans Condensed"/>
              </a:rPr>
              <a:t>message privee</a:t>
            </a:r>
          </a:p>
          <a:p>
            <a:pPr algn="ctr">
              <a:lnSpc>
                <a:spcPts val="517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id_message_privee</a:t>
            </a:r>
          </a:p>
        </p:txBody>
      </p:sp>
      <p:sp>
        <p:nvSpPr>
          <p:cNvPr name="TextBox 251" id="251"/>
          <p:cNvSpPr txBox="true"/>
          <p:nvPr/>
        </p:nvSpPr>
        <p:spPr>
          <a:xfrm rot="0">
            <a:off x="12168732" y="6766519"/>
            <a:ext cx="73372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1,1</a:t>
            </a:r>
          </a:p>
        </p:txBody>
      </p:sp>
      <p:sp>
        <p:nvSpPr>
          <p:cNvPr name="TextBox 252" id="252"/>
          <p:cNvSpPr txBox="true"/>
          <p:nvPr/>
        </p:nvSpPr>
        <p:spPr>
          <a:xfrm rot="0">
            <a:off x="12474946" y="6789291"/>
            <a:ext cx="367327" cy="11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themechaine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53" id="253"/>
          <p:cNvSpPr txBox="true"/>
          <p:nvPr/>
        </p:nvSpPr>
        <p:spPr>
          <a:xfrm rot="0">
            <a:off x="7902436" y="6884452"/>
            <a:ext cx="294549" cy="10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utilisateur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54" id="254"/>
          <p:cNvSpPr txBox="true"/>
          <p:nvPr/>
        </p:nvSpPr>
        <p:spPr>
          <a:xfrm rot="0">
            <a:off x="11682515" y="6890271"/>
            <a:ext cx="218423" cy="8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4">
                <a:solidFill>
                  <a:srgbClr val="090000"/>
                </a:solidFill>
                <a:latin typeface="IBM Plex Sans Condensed"/>
              </a:rPr>
              <a:t>maitrise</a:t>
            </a:r>
          </a:p>
        </p:txBody>
      </p:sp>
      <p:sp>
        <p:nvSpPr>
          <p:cNvPr name="TextBox 255" id="255"/>
          <p:cNvSpPr txBox="true"/>
          <p:nvPr/>
        </p:nvSpPr>
        <p:spPr>
          <a:xfrm rot="0">
            <a:off x="13114269" y="6934109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256" id="256"/>
          <p:cNvSpPr txBox="true"/>
          <p:nvPr/>
        </p:nvSpPr>
        <p:spPr>
          <a:xfrm rot="0">
            <a:off x="7902436" y="6956868"/>
            <a:ext cx="284424" cy="10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contenue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57" id="257"/>
          <p:cNvSpPr txBox="true"/>
          <p:nvPr/>
        </p:nvSpPr>
        <p:spPr>
          <a:xfrm rot="0">
            <a:off x="9698336" y="6987903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258" id="258"/>
          <p:cNvSpPr txBox="true"/>
          <p:nvPr/>
        </p:nvSpPr>
        <p:spPr>
          <a:xfrm rot="0">
            <a:off x="15139829" y="7072745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259" id="259"/>
          <p:cNvSpPr txBox="true"/>
          <p:nvPr/>
        </p:nvSpPr>
        <p:spPr>
          <a:xfrm rot="0">
            <a:off x="13230134" y="7142691"/>
            <a:ext cx="487730" cy="8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4">
                <a:solidFill>
                  <a:srgbClr val="090000"/>
                </a:solidFill>
                <a:latin typeface="IBM Plex Sans Condensed"/>
              </a:rPr>
              <a:t>parametrer_video</a:t>
            </a:r>
          </a:p>
        </p:txBody>
      </p:sp>
      <p:sp>
        <p:nvSpPr>
          <p:cNvPr name="TextBox 260" id="260"/>
          <p:cNvSpPr txBox="true"/>
          <p:nvPr/>
        </p:nvSpPr>
        <p:spPr>
          <a:xfrm rot="0">
            <a:off x="11837691" y="7169976"/>
            <a:ext cx="133412" cy="9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61" id="261"/>
          <p:cNvSpPr txBox="true"/>
          <p:nvPr/>
        </p:nvSpPr>
        <p:spPr>
          <a:xfrm rot="0">
            <a:off x="15934328" y="7169976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262" id="262"/>
          <p:cNvSpPr txBox="true"/>
          <p:nvPr/>
        </p:nvSpPr>
        <p:spPr>
          <a:xfrm rot="0">
            <a:off x="9361087" y="7250680"/>
            <a:ext cx="133412" cy="81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63" id="263"/>
          <p:cNvSpPr txBox="true"/>
          <p:nvPr/>
        </p:nvSpPr>
        <p:spPr>
          <a:xfrm rot="0">
            <a:off x="11117676" y="7227520"/>
            <a:ext cx="139024" cy="100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64" id="264"/>
          <p:cNvSpPr txBox="true"/>
          <p:nvPr/>
        </p:nvSpPr>
        <p:spPr>
          <a:xfrm rot="0">
            <a:off x="14994998" y="7227520"/>
            <a:ext cx="380465" cy="8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4">
                <a:solidFill>
                  <a:srgbClr val="090000"/>
                </a:solidFill>
                <a:latin typeface="IBM Plex Sans Condensed"/>
              </a:rPr>
              <a:t>moderer_chat</a:t>
            </a:r>
          </a:p>
        </p:txBody>
      </p:sp>
      <p:sp>
        <p:nvSpPr>
          <p:cNvPr name="TextBox 265" id="265"/>
          <p:cNvSpPr txBox="true"/>
          <p:nvPr/>
        </p:nvSpPr>
        <p:spPr>
          <a:xfrm rot="0">
            <a:off x="12096317" y="7271357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266" id="266"/>
          <p:cNvSpPr txBox="true"/>
          <p:nvPr/>
        </p:nvSpPr>
        <p:spPr>
          <a:xfrm rot="0">
            <a:off x="13035647" y="7302405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267" id="267"/>
          <p:cNvSpPr txBox="true"/>
          <p:nvPr/>
        </p:nvSpPr>
        <p:spPr>
          <a:xfrm rot="0">
            <a:off x="10269382" y="7423843"/>
            <a:ext cx="158848" cy="11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6">
                <a:solidFill>
                  <a:srgbClr val="090000"/>
                </a:solidFill>
                <a:latin typeface="IBM Plex Sans Condensed"/>
              </a:rPr>
              <a:t>live</a:t>
            </a:r>
            <a:r>
              <a:rPr lang="en-US" sz="530" spc="6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68" id="268"/>
          <p:cNvSpPr txBox="true"/>
          <p:nvPr/>
        </p:nvSpPr>
        <p:spPr>
          <a:xfrm rot="0">
            <a:off x="12346667" y="7469982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269" id="269"/>
          <p:cNvSpPr txBox="true"/>
          <p:nvPr/>
        </p:nvSpPr>
        <p:spPr>
          <a:xfrm rot="0">
            <a:off x="13807387" y="7424050"/>
            <a:ext cx="139012" cy="8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70" id="270"/>
          <p:cNvSpPr txBox="true"/>
          <p:nvPr/>
        </p:nvSpPr>
        <p:spPr>
          <a:xfrm rot="0">
            <a:off x="16333647" y="7424076"/>
            <a:ext cx="114946" cy="8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4">
                <a:solidFill>
                  <a:srgbClr val="090000"/>
                </a:solidFill>
                <a:latin typeface="IBM Plex Sans Condensed"/>
              </a:rPr>
              <a:t>crée</a:t>
            </a:r>
          </a:p>
        </p:txBody>
      </p:sp>
      <p:sp>
        <p:nvSpPr>
          <p:cNvPr name="TextBox 271" id="271"/>
          <p:cNvSpPr txBox="true"/>
          <p:nvPr/>
        </p:nvSpPr>
        <p:spPr>
          <a:xfrm rot="0">
            <a:off x="10006618" y="7535370"/>
            <a:ext cx="218811" cy="29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id_live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chaine nom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</a:p>
          <a:p>
            <a:pPr algn="l">
              <a:lnSpc>
                <a:spcPts val="782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type_</a:t>
            </a:r>
          </a:p>
        </p:txBody>
      </p:sp>
      <p:sp>
        <p:nvSpPr>
          <p:cNvPr name="TextBox 272" id="272"/>
          <p:cNvSpPr txBox="true"/>
          <p:nvPr/>
        </p:nvSpPr>
        <p:spPr>
          <a:xfrm rot="0">
            <a:off x="12603224" y="7501030"/>
            <a:ext cx="133412" cy="10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73" id="273"/>
          <p:cNvSpPr txBox="true"/>
          <p:nvPr/>
        </p:nvSpPr>
        <p:spPr>
          <a:xfrm rot="0">
            <a:off x="15148105" y="7501030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274" id="274"/>
          <p:cNvSpPr txBox="true"/>
          <p:nvPr/>
        </p:nvSpPr>
        <p:spPr>
          <a:xfrm rot="0">
            <a:off x="14103255" y="7560436"/>
            <a:ext cx="493510" cy="8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9">
                <a:solidFill>
                  <a:srgbClr val="090000"/>
                </a:solidFill>
                <a:latin typeface="IBM Plex Sans Condensed"/>
              </a:rPr>
              <a:t>parametre_video</a:t>
            </a:r>
          </a:p>
        </p:txBody>
      </p:sp>
      <p:sp>
        <p:nvSpPr>
          <p:cNvPr name="TextBox 275" id="275"/>
          <p:cNvSpPr txBox="true"/>
          <p:nvPr/>
        </p:nvSpPr>
        <p:spPr>
          <a:xfrm rot="0">
            <a:off x="11109400" y="7647503"/>
            <a:ext cx="184258" cy="112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6">
                <a:solidFill>
                  <a:srgbClr val="090000"/>
                </a:solidFill>
                <a:latin typeface="IBM Plex Sans Condensed"/>
              </a:rPr>
              <a:t>peut</a:t>
            </a:r>
            <a:r>
              <a:rPr lang="en-US" sz="508" spc="6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76" id="276"/>
          <p:cNvSpPr txBox="true"/>
          <p:nvPr/>
        </p:nvSpPr>
        <p:spPr>
          <a:xfrm rot="0">
            <a:off x="14074289" y="7647296"/>
            <a:ext cx="560352" cy="113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id_parametre_video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77" id="277"/>
          <p:cNvSpPr txBox="true"/>
          <p:nvPr/>
        </p:nvSpPr>
        <p:spPr>
          <a:xfrm rot="0">
            <a:off x="14957756" y="7674232"/>
            <a:ext cx="457626" cy="8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8">
                <a:solidFill>
                  <a:srgbClr val="090000"/>
                </a:solidFill>
                <a:latin typeface="IBM Plex Sans Condensed"/>
              </a:rPr>
              <a:t>parametre_caht</a:t>
            </a:r>
          </a:p>
        </p:txBody>
      </p:sp>
      <p:sp>
        <p:nvSpPr>
          <p:cNvPr name="TextBox 278" id="278"/>
          <p:cNvSpPr txBox="true"/>
          <p:nvPr/>
        </p:nvSpPr>
        <p:spPr>
          <a:xfrm rot="0">
            <a:off x="11614238" y="7697159"/>
            <a:ext cx="297950" cy="118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5">
                <a:solidFill>
                  <a:srgbClr val="090000"/>
                </a:solidFill>
                <a:latin typeface="IBM Plex Sans Condensed"/>
              </a:rPr>
              <a:t>participe</a:t>
            </a:r>
            <a:r>
              <a:rPr lang="en-US" sz="508" spc="5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79" id="279"/>
          <p:cNvSpPr txBox="true"/>
          <p:nvPr/>
        </p:nvSpPr>
        <p:spPr>
          <a:xfrm rot="0">
            <a:off x="12822539" y="7751367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280" id="280"/>
          <p:cNvSpPr txBox="true"/>
          <p:nvPr/>
        </p:nvSpPr>
        <p:spPr>
          <a:xfrm rot="0">
            <a:off x="13271514" y="7761324"/>
            <a:ext cx="122033" cy="8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5">
                <a:solidFill>
                  <a:srgbClr val="090000"/>
                </a:solidFill>
                <a:latin typeface="IBM Plex Sans Condensed"/>
              </a:rPr>
              <a:t>fixer</a:t>
            </a:r>
          </a:p>
        </p:txBody>
      </p:sp>
      <p:sp>
        <p:nvSpPr>
          <p:cNvPr name="TextBox 281" id="281"/>
          <p:cNvSpPr txBox="true"/>
          <p:nvPr/>
        </p:nvSpPr>
        <p:spPr>
          <a:xfrm rot="0">
            <a:off x="14074289" y="7720332"/>
            <a:ext cx="23564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utilisateur</a:t>
            </a:r>
          </a:p>
        </p:txBody>
      </p:sp>
      <p:sp>
        <p:nvSpPr>
          <p:cNvPr name="TextBox 282" id="282"/>
          <p:cNvSpPr txBox="true"/>
          <p:nvPr/>
        </p:nvSpPr>
        <p:spPr>
          <a:xfrm rot="0">
            <a:off x="16354337" y="7697573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283" id="283"/>
          <p:cNvSpPr txBox="true"/>
          <p:nvPr/>
        </p:nvSpPr>
        <p:spPr>
          <a:xfrm rot="0">
            <a:off x="10006618" y="7792760"/>
            <a:ext cx="200681" cy="11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duree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84" id="284"/>
          <p:cNvSpPr txBox="true"/>
          <p:nvPr/>
        </p:nvSpPr>
        <p:spPr>
          <a:xfrm rot="0">
            <a:off x="14074289" y="7759656"/>
            <a:ext cx="511989" cy="11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filtre_lumiere_bleu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85" id="285"/>
          <p:cNvSpPr txBox="true"/>
          <p:nvPr/>
        </p:nvSpPr>
        <p:spPr>
          <a:xfrm rot="0">
            <a:off x="14916376" y="7759656"/>
            <a:ext cx="465152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id_parametre_chat</a:t>
            </a:r>
          </a:p>
        </p:txBody>
      </p:sp>
      <p:sp>
        <p:nvSpPr>
          <p:cNvPr name="TextBox 286" id="286"/>
          <p:cNvSpPr txBox="true"/>
          <p:nvPr/>
        </p:nvSpPr>
        <p:spPr>
          <a:xfrm rot="0">
            <a:off x="10006618" y="7865163"/>
            <a:ext cx="528179" cy="1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nombre_spectateur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87" id="287"/>
          <p:cNvSpPr txBox="true"/>
          <p:nvPr/>
        </p:nvSpPr>
        <p:spPr>
          <a:xfrm rot="0">
            <a:off x="14074289" y="7832058"/>
            <a:ext cx="472781" cy="11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mode_pleinecran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88" id="288"/>
          <p:cNvSpPr txBox="true"/>
          <p:nvPr/>
        </p:nvSpPr>
        <p:spPr>
          <a:xfrm rot="0">
            <a:off x="14916376" y="7831438"/>
            <a:ext cx="302968" cy="12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utilisateur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89" id="289"/>
          <p:cNvSpPr txBox="true"/>
          <p:nvPr/>
        </p:nvSpPr>
        <p:spPr>
          <a:xfrm rot="0">
            <a:off x="16263301" y="7878244"/>
            <a:ext cx="275838" cy="155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"/>
              </a:lnSpc>
            </a:pPr>
            <a:r>
              <a:rPr lang="en-US" sz="530" spc="10">
                <a:solidFill>
                  <a:srgbClr val="090000"/>
                </a:solidFill>
                <a:latin typeface="IBM Plex Sans Condensed"/>
              </a:rPr>
              <a:t>sondage</a:t>
            </a:r>
          </a:p>
          <a:p>
            <a:pPr algn="ctr">
              <a:lnSpc>
                <a:spcPts val="609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id_sondage</a:t>
            </a:r>
          </a:p>
        </p:txBody>
      </p:sp>
      <p:sp>
        <p:nvSpPr>
          <p:cNvPr name="TextBox 290" id="290"/>
          <p:cNvSpPr txBox="true"/>
          <p:nvPr/>
        </p:nvSpPr>
        <p:spPr>
          <a:xfrm rot="0">
            <a:off x="14074289" y="7904474"/>
            <a:ext cx="371103" cy="1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mode_studio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91" id="291"/>
          <p:cNvSpPr txBox="true"/>
          <p:nvPr/>
        </p:nvSpPr>
        <p:spPr>
          <a:xfrm rot="0">
            <a:off x="14916376" y="7904474"/>
            <a:ext cx="364779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filtre_language</a:t>
            </a:r>
          </a:p>
        </p:txBody>
      </p:sp>
      <p:sp>
        <p:nvSpPr>
          <p:cNvPr name="TextBox 292" id="292"/>
          <p:cNvSpPr txBox="true"/>
          <p:nvPr/>
        </p:nvSpPr>
        <p:spPr>
          <a:xfrm rot="0">
            <a:off x="14916376" y="7956199"/>
            <a:ext cx="386465" cy="10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modemodere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93" id="293"/>
          <p:cNvSpPr txBox="true"/>
          <p:nvPr/>
        </p:nvSpPr>
        <p:spPr>
          <a:xfrm rot="0">
            <a:off x="10809393" y="8022420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294" id="294"/>
          <p:cNvSpPr txBox="true"/>
          <p:nvPr/>
        </p:nvSpPr>
        <p:spPr>
          <a:xfrm rot="0">
            <a:off x="14916376" y="8028627"/>
            <a:ext cx="591038" cy="10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supprimmer_message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95" id="295"/>
          <p:cNvSpPr txBox="true"/>
          <p:nvPr/>
        </p:nvSpPr>
        <p:spPr>
          <a:xfrm rot="0">
            <a:off x="16263301" y="8023268"/>
            <a:ext cx="219768" cy="30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6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chaine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titre</a:t>
            </a:r>
          </a:p>
          <a:p>
            <a:pPr algn="l">
              <a:lnSpc>
                <a:spcPts val="115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option_1option_2</a:t>
            </a:r>
          </a:p>
        </p:txBody>
      </p:sp>
      <p:sp>
        <p:nvSpPr>
          <p:cNvPr name="TextBox 296" id="296"/>
          <p:cNvSpPr txBox="true"/>
          <p:nvPr/>
        </p:nvSpPr>
        <p:spPr>
          <a:xfrm rot="0">
            <a:off x="16960556" y="8057580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297" id="297"/>
          <p:cNvSpPr txBox="true"/>
          <p:nvPr/>
        </p:nvSpPr>
        <p:spPr>
          <a:xfrm rot="0">
            <a:off x="17488154" y="8013743"/>
            <a:ext cx="164758" cy="8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7">
                <a:solidFill>
                  <a:srgbClr val="090000"/>
                </a:solidFill>
                <a:latin typeface="IBM Plex Sans Condensed"/>
              </a:rPr>
              <a:t>fourni</a:t>
            </a:r>
          </a:p>
        </p:txBody>
      </p:sp>
      <p:sp>
        <p:nvSpPr>
          <p:cNvPr name="TextBox 298" id="298"/>
          <p:cNvSpPr txBox="true"/>
          <p:nvPr/>
        </p:nvSpPr>
        <p:spPr>
          <a:xfrm rot="0">
            <a:off x="11425958" y="8096504"/>
            <a:ext cx="139012" cy="9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299" id="299"/>
          <p:cNvSpPr txBox="true"/>
          <p:nvPr/>
        </p:nvSpPr>
        <p:spPr>
          <a:xfrm rot="0">
            <a:off x="12042523" y="8096504"/>
            <a:ext cx="283971" cy="11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6">
                <a:solidFill>
                  <a:srgbClr val="090000"/>
                </a:solidFill>
                <a:latin typeface="IBM Plex Sans Condensed"/>
              </a:rPr>
              <a:t>echange</a:t>
            </a:r>
            <a:r>
              <a:rPr lang="en-US" sz="508" spc="6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300" id="300"/>
          <p:cNvSpPr txBox="true"/>
          <p:nvPr/>
        </p:nvSpPr>
        <p:spPr>
          <a:xfrm rot="0">
            <a:off x="13602555" y="8101029"/>
            <a:ext cx="133412" cy="108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301" id="301"/>
          <p:cNvSpPr txBox="true"/>
          <p:nvPr/>
        </p:nvSpPr>
        <p:spPr>
          <a:xfrm rot="0">
            <a:off x="10333521" y="8208023"/>
            <a:ext cx="254553" cy="113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7">
                <a:solidFill>
                  <a:srgbClr val="090000"/>
                </a:solidFill>
                <a:latin typeface="IBM Plex Sans Condensed"/>
              </a:rPr>
              <a:t>stories</a:t>
            </a:r>
            <a:r>
              <a:rPr lang="en-US" sz="530" spc="7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302" id="302"/>
          <p:cNvSpPr txBox="true"/>
          <p:nvPr/>
        </p:nvSpPr>
        <p:spPr>
          <a:xfrm rot="0">
            <a:off x="12534947" y="8173031"/>
            <a:ext cx="197849" cy="118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6">
                <a:solidFill>
                  <a:srgbClr val="090000"/>
                </a:solidFill>
                <a:latin typeface="IBM Plex Sans Condensed"/>
              </a:rPr>
              <a:t>offrir</a:t>
            </a:r>
            <a:r>
              <a:rPr lang="en-US" sz="508" spc="6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303" id="303"/>
          <p:cNvSpPr txBox="true"/>
          <p:nvPr/>
        </p:nvSpPr>
        <p:spPr>
          <a:xfrm rot="0">
            <a:off x="10259037" y="8329869"/>
            <a:ext cx="293903" cy="212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Id_stories contenu description_</a:t>
            </a:r>
          </a:p>
        </p:txBody>
      </p:sp>
      <p:sp>
        <p:nvSpPr>
          <p:cNvPr name="TextBox 304" id="304"/>
          <p:cNvSpPr txBox="true"/>
          <p:nvPr/>
        </p:nvSpPr>
        <p:spPr>
          <a:xfrm rot="0">
            <a:off x="11949417" y="8314150"/>
            <a:ext cx="133412" cy="10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305" id="305"/>
          <p:cNvSpPr txBox="true"/>
          <p:nvPr/>
        </p:nvSpPr>
        <p:spPr>
          <a:xfrm rot="0">
            <a:off x="17533672" y="8314150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306" id="306"/>
          <p:cNvSpPr txBox="true"/>
          <p:nvPr/>
        </p:nvSpPr>
        <p:spPr>
          <a:xfrm rot="0">
            <a:off x="10916982" y="8402523"/>
            <a:ext cx="463290" cy="8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9">
                <a:solidFill>
                  <a:srgbClr val="090000"/>
                </a:solidFill>
                <a:latin typeface="IBM Plex Sans Condensed"/>
              </a:rPr>
              <a:t>messageschat</a:t>
            </a:r>
            <a:r>
              <a:rPr lang="en-US" sz="530" spc="9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307" id="307"/>
          <p:cNvSpPr txBox="true"/>
          <p:nvPr/>
        </p:nvSpPr>
        <p:spPr>
          <a:xfrm rot="0">
            <a:off x="13927390" y="8402523"/>
            <a:ext cx="215552" cy="8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7">
                <a:solidFill>
                  <a:srgbClr val="090000"/>
                </a:solidFill>
                <a:latin typeface="IBM Plex Sans Condensed"/>
              </a:rPr>
              <a:t>objectif</a:t>
            </a:r>
          </a:p>
        </p:txBody>
      </p:sp>
      <p:sp>
        <p:nvSpPr>
          <p:cNvPr name="TextBox 308" id="308"/>
          <p:cNvSpPr txBox="true"/>
          <p:nvPr/>
        </p:nvSpPr>
        <p:spPr>
          <a:xfrm rot="0">
            <a:off x="10904568" y="8458386"/>
            <a:ext cx="477075" cy="107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Id_messageschat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309" id="309"/>
          <p:cNvSpPr txBox="true"/>
          <p:nvPr/>
        </p:nvSpPr>
        <p:spPr>
          <a:xfrm rot="0">
            <a:off x="11618376" y="8458386"/>
            <a:ext cx="272204" cy="107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10">
                <a:solidFill>
                  <a:srgbClr val="090000"/>
                </a:solidFill>
                <a:latin typeface="IBM Plex Sans Condensed"/>
              </a:rPr>
              <a:t>emotes</a:t>
            </a:r>
            <a:r>
              <a:rPr lang="en-US" sz="530" spc="1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310" id="310"/>
          <p:cNvSpPr txBox="true"/>
          <p:nvPr/>
        </p:nvSpPr>
        <p:spPr>
          <a:xfrm rot="0">
            <a:off x="13681178" y="8497472"/>
            <a:ext cx="258173" cy="14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6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id_objectif chaine</a:t>
            </a:r>
          </a:p>
        </p:txBody>
      </p:sp>
      <p:sp>
        <p:nvSpPr>
          <p:cNvPr name="TextBox 311" id="311"/>
          <p:cNvSpPr txBox="true"/>
          <p:nvPr/>
        </p:nvSpPr>
        <p:spPr>
          <a:xfrm rot="0">
            <a:off x="10259037" y="8514249"/>
            <a:ext cx="396021" cy="103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date_creation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312" id="312"/>
          <p:cNvSpPr txBox="true"/>
          <p:nvPr/>
        </p:nvSpPr>
        <p:spPr>
          <a:xfrm rot="0">
            <a:off x="17328840" y="8466624"/>
            <a:ext cx="497286" cy="357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2"/>
              </a:lnSpc>
            </a:pPr>
            <a:r>
              <a:rPr lang="en-US" sz="530" spc="7">
                <a:solidFill>
                  <a:srgbClr val="090000"/>
                </a:solidFill>
                <a:latin typeface="IBM Plex Sans Condensed"/>
              </a:rPr>
              <a:t>resultat_sondage</a:t>
            </a:r>
          </a:p>
          <a:p>
            <a:pPr algn="l">
              <a:lnSpc>
                <a:spcPts val="1122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id_resultat_sondage</a:t>
            </a:r>
          </a:p>
          <a:p>
            <a:pPr algn="l">
              <a:lnSpc>
                <a:spcPts val="231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gagnant</a:t>
            </a:r>
          </a:p>
          <a:p>
            <a:pPr algn="l">
              <a:lnSpc>
                <a:spcPts val="647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chaine</a:t>
            </a:r>
          </a:p>
        </p:txBody>
      </p:sp>
      <p:sp>
        <p:nvSpPr>
          <p:cNvPr name="TextBox 313" id="313"/>
          <p:cNvSpPr txBox="true"/>
          <p:nvPr/>
        </p:nvSpPr>
        <p:spPr>
          <a:xfrm rot="0">
            <a:off x="10904568" y="8543810"/>
            <a:ext cx="294549" cy="9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utilisateur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314" id="314"/>
          <p:cNvSpPr txBox="true"/>
          <p:nvPr/>
        </p:nvSpPr>
        <p:spPr>
          <a:xfrm rot="0">
            <a:off x="11579065" y="8553335"/>
            <a:ext cx="314425" cy="14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id_emotes</a:t>
            </a:r>
            <a:r>
              <a:rPr lang="en-US" sz="463" spc="3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chaine</a:t>
            </a:r>
          </a:p>
        </p:txBody>
      </p:sp>
      <p:sp>
        <p:nvSpPr>
          <p:cNvPr name="TextBox 315" id="315"/>
          <p:cNvSpPr txBox="true"/>
          <p:nvPr/>
        </p:nvSpPr>
        <p:spPr>
          <a:xfrm rot="0">
            <a:off x="12450117" y="8554142"/>
            <a:ext cx="133412" cy="85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316" id="316"/>
          <p:cNvSpPr txBox="true"/>
          <p:nvPr/>
        </p:nvSpPr>
        <p:spPr>
          <a:xfrm rot="0">
            <a:off x="10904568" y="8618282"/>
            <a:ext cx="303291" cy="9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chaine_de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317" id="317"/>
          <p:cNvSpPr txBox="true"/>
          <p:nvPr/>
        </p:nvSpPr>
        <p:spPr>
          <a:xfrm rot="0">
            <a:off x="11579065" y="8657205"/>
            <a:ext cx="354667" cy="111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nom_emote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318" id="318"/>
          <p:cNvSpPr txBox="true"/>
          <p:nvPr/>
        </p:nvSpPr>
        <p:spPr>
          <a:xfrm rot="0">
            <a:off x="12921851" y="8634420"/>
            <a:ext cx="211168" cy="106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7">
                <a:solidFill>
                  <a:srgbClr val="090000"/>
                </a:solidFill>
                <a:latin typeface="IBM Plex Sans Condensed"/>
              </a:rPr>
              <a:t>dedie</a:t>
            </a:r>
            <a:r>
              <a:rPr lang="en-US" sz="508" spc="7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319" id="319"/>
          <p:cNvSpPr txBox="true"/>
          <p:nvPr/>
        </p:nvSpPr>
        <p:spPr>
          <a:xfrm rot="0">
            <a:off x="13681178" y="8601730"/>
            <a:ext cx="374917" cy="11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nom_objectif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320" id="320"/>
          <p:cNvSpPr txBox="true"/>
          <p:nvPr/>
        </p:nvSpPr>
        <p:spPr>
          <a:xfrm rot="0">
            <a:off x="13681178" y="8674145"/>
            <a:ext cx="324020" cy="11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date_limite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321" id="321"/>
          <p:cNvSpPr txBox="true"/>
          <p:nvPr/>
        </p:nvSpPr>
        <p:spPr>
          <a:xfrm rot="0">
            <a:off x="11579065" y="8746573"/>
            <a:ext cx="200125" cy="9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image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322" id="322"/>
          <p:cNvSpPr txBox="true"/>
          <p:nvPr/>
        </p:nvSpPr>
        <p:spPr>
          <a:xfrm rot="0">
            <a:off x="11579065" y="8795635"/>
            <a:ext cx="324718" cy="117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date_ajout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323" id="323"/>
          <p:cNvSpPr txBox="true"/>
          <p:nvPr/>
        </p:nvSpPr>
        <p:spPr>
          <a:xfrm rot="0">
            <a:off x="12263907" y="8795635"/>
            <a:ext cx="103256" cy="8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"/>
              </a:lnSpc>
            </a:pPr>
            <a:r>
              <a:rPr lang="en-US" sz="530" spc="5">
                <a:solidFill>
                  <a:srgbClr val="090000"/>
                </a:solidFill>
                <a:latin typeface="IBM Plex Sans Condensed"/>
              </a:rPr>
              <a:t>bits</a:t>
            </a:r>
          </a:p>
        </p:txBody>
      </p:sp>
      <p:sp>
        <p:nvSpPr>
          <p:cNvPr name="TextBox 324" id="324"/>
          <p:cNvSpPr txBox="true"/>
          <p:nvPr/>
        </p:nvSpPr>
        <p:spPr>
          <a:xfrm rot="0">
            <a:off x="12110800" y="8871521"/>
            <a:ext cx="361391" cy="378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Id_bits utilisateur</a:t>
            </a:r>
          </a:p>
          <a:p>
            <a:pPr algn="l">
              <a:lnSpc>
                <a:spcPts val="231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nombre_bits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  <a:p>
            <a:pPr algn="l">
              <a:lnSpc>
                <a:spcPts val="875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prix</a:t>
            </a:r>
          </a:p>
          <a:p>
            <a:pPr algn="l">
              <a:lnSpc>
                <a:spcPts val="264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date_donation</a:t>
            </a:r>
          </a:p>
        </p:txBody>
      </p:sp>
      <p:sp>
        <p:nvSpPr>
          <p:cNvPr name="TextBox 325" id="325"/>
          <p:cNvSpPr txBox="true"/>
          <p:nvPr/>
        </p:nvSpPr>
        <p:spPr>
          <a:xfrm rot="0">
            <a:off x="9162463" y="8938590"/>
            <a:ext cx="151206" cy="8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7">
                <a:solidFill>
                  <a:srgbClr val="090000"/>
                </a:solidFill>
                <a:latin typeface="IBM Plex Sans Condensed"/>
              </a:rPr>
              <a:t>ceder</a:t>
            </a:r>
          </a:p>
        </p:txBody>
      </p:sp>
      <p:sp>
        <p:nvSpPr>
          <p:cNvPr name="TextBox 326" id="326"/>
          <p:cNvSpPr txBox="true"/>
          <p:nvPr/>
        </p:nvSpPr>
        <p:spPr>
          <a:xfrm rot="0">
            <a:off x="10724564" y="8953474"/>
            <a:ext cx="133412" cy="10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  <a:r>
              <a:rPr lang="en-US" sz="463" spc="0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327" id="327"/>
          <p:cNvSpPr txBox="true"/>
          <p:nvPr/>
        </p:nvSpPr>
        <p:spPr>
          <a:xfrm rot="0">
            <a:off x="12961163" y="9030014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  <p:sp>
        <p:nvSpPr>
          <p:cNvPr name="TextBox 328" id="328"/>
          <p:cNvSpPr txBox="true"/>
          <p:nvPr/>
        </p:nvSpPr>
        <p:spPr>
          <a:xfrm rot="0">
            <a:off x="12700467" y="9309998"/>
            <a:ext cx="576219" cy="44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"/>
              </a:lnSpc>
            </a:pPr>
            <a:r>
              <a:rPr lang="en-US" sz="530" spc="10">
                <a:solidFill>
                  <a:srgbClr val="090000"/>
                </a:solidFill>
                <a:latin typeface="IBM Plex Sans Condensed"/>
              </a:rPr>
              <a:t>abonnementcadeau</a:t>
            </a:r>
          </a:p>
          <a:p>
            <a:pPr algn="l">
              <a:lnSpc>
                <a:spcPts val="609"/>
              </a:lnSpc>
            </a:pPr>
            <a:r>
              <a:rPr lang="en-US" sz="463" spc="3">
                <a:solidFill>
                  <a:srgbClr val="090000"/>
                </a:solidFill>
                <a:latin typeface="IBM Plex Sans Condensed"/>
              </a:rPr>
              <a:t>Id_abonnementcadeau</a:t>
            </a:r>
          </a:p>
          <a:p>
            <a:pPr algn="l">
              <a:lnSpc>
                <a:spcPts val="811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pour</a:t>
            </a:r>
          </a:p>
          <a:p>
            <a:pPr algn="l">
              <a:lnSpc>
                <a:spcPts val="231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type_abonnement</a:t>
            </a:r>
          </a:p>
          <a:p>
            <a:pPr algn="l">
              <a:lnSpc>
                <a:spcPts val="908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prix</a:t>
            </a:r>
          </a:p>
          <a:p>
            <a:pPr algn="l">
              <a:lnSpc>
                <a:spcPts val="231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date_</a:t>
            </a:r>
          </a:p>
        </p:txBody>
      </p:sp>
      <p:sp>
        <p:nvSpPr>
          <p:cNvPr name="TextBox 329" id="329"/>
          <p:cNvSpPr txBox="true"/>
          <p:nvPr/>
        </p:nvSpPr>
        <p:spPr>
          <a:xfrm rot="0">
            <a:off x="8494173" y="9457885"/>
            <a:ext cx="255652" cy="98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"/>
              </a:lnSpc>
            </a:pPr>
            <a:r>
              <a:rPr lang="en-US" sz="508" spc="8">
                <a:solidFill>
                  <a:srgbClr val="090000"/>
                </a:solidFill>
                <a:latin typeface="IBM Plex Sans Condensed"/>
              </a:rPr>
              <a:t>donner</a:t>
            </a:r>
            <a:r>
              <a:rPr lang="en-US" sz="508" spc="8">
                <a:solidFill>
                  <a:srgbClr val="000000"/>
                </a:solidFill>
                <a:latin typeface="IBM Plex Sans Condensed"/>
              </a:rPr>
              <a:t> </a:t>
            </a:r>
          </a:p>
        </p:txBody>
      </p:sp>
      <p:sp>
        <p:nvSpPr>
          <p:cNvPr name="TextBox 330" id="330"/>
          <p:cNvSpPr txBox="true"/>
          <p:nvPr/>
        </p:nvSpPr>
        <p:spPr>
          <a:xfrm rot="0">
            <a:off x="10695598" y="9501761"/>
            <a:ext cx="74497" cy="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"/>
              </a:lnSpc>
            </a:pPr>
            <a:r>
              <a:rPr lang="en-US" sz="463" spc="0">
                <a:solidFill>
                  <a:srgbClr val="090000"/>
                </a:solidFill>
                <a:latin typeface="IBM Plex Sans Condensed"/>
              </a:rPr>
              <a:t>1,n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6216" y="2342893"/>
            <a:ext cx="4796714" cy="96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11"/>
              </a:lnSpc>
              <a:spcBef>
                <a:spcPct val="0"/>
              </a:spcBef>
            </a:pPr>
            <a:r>
              <a:rPr lang="en-US" sz="6426">
                <a:solidFill>
                  <a:srgbClr val="56AEFF"/>
                </a:solidFill>
                <a:latin typeface="Now Bold"/>
              </a:rPr>
              <a:t>Notre MLD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626421" y="-2347200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963787" y="682705"/>
            <a:ext cx="10324213" cy="9604295"/>
            <a:chOff x="0" y="0"/>
            <a:chExt cx="3918893" cy="36456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18893" cy="3645624"/>
            </a:xfrm>
            <a:custGeom>
              <a:avLst/>
              <a:gdLst/>
              <a:ahLst/>
              <a:cxnLst/>
              <a:rect r="r" b="b" t="t" l="l"/>
              <a:pathLst>
                <a:path h="3645624" w="3918893">
                  <a:moveTo>
                    <a:pt x="0" y="0"/>
                  </a:moveTo>
                  <a:lnTo>
                    <a:pt x="3918893" y="0"/>
                  </a:lnTo>
                  <a:lnTo>
                    <a:pt x="3918893" y="3645624"/>
                  </a:lnTo>
                  <a:lnTo>
                    <a:pt x="0" y="364562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918893" cy="3683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63787" y="682705"/>
            <a:ext cx="10324213" cy="9604295"/>
          </a:xfrm>
          <a:custGeom>
            <a:avLst/>
            <a:gdLst/>
            <a:ahLst/>
            <a:cxnLst/>
            <a:rect r="r" b="b" t="t" l="l"/>
            <a:pathLst>
              <a:path h="9604295" w="10324213">
                <a:moveTo>
                  <a:pt x="0" y="0"/>
                </a:moveTo>
                <a:lnTo>
                  <a:pt x="10324213" y="0"/>
                </a:lnTo>
                <a:lnTo>
                  <a:pt x="10324213" y="9604295"/>
                </a:lnTo>
                <a:lnTo>
                  <a:pt x="0" y="9604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97110" y="6326327"/>
            <a:ext cx="272576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confirmer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62247" y="5179080"/>
            <a:ext cx="207715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cookies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83259" y="4695808"/>
            <a:ext cx="214098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langues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16878" y="5624532"/>
            <a:ext cx="196238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stream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02557" y="7139486"/>
            <a:ext cx="450034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message_privee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06372" y="3443501"/>
            <a:ext cx="348574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categorie_irl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79056" y="4269267"/>
            <a:ext cx="431137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comptesbloque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47539" y="3870042"/>
            <a:ext cx="480869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categorie_favoris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363104" y="2817348"/>
            <a:ext cx="471046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categorie_creatif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86686" y="9824801"/>
            <a:ext cx="201215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donner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33769" y="6202357"/>
            <a:ext cx="206757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09412" y="6969290"/>
            <a:ext cx="330411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Notification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22019" y="2363492"/>
            <a:ext cx="471414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categorie_esport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65369" y="9284796"/>
            <a:ext cx="154568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ceder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24202" y="6355744"/>
            <a:ext cx="206822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notifier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74631" y="5702275"/>
            <a:ext cx="162711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reagir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97357" y="2334075"/>
            <a:ext cx="409810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categorie_jeux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489503" y="7851788"/>
            <a:ext cx="99242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live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478997" y="6742362"/>
            <a:ext cx="120516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chat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359230" y="4189422"/>
            <a:ext cx="312814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utilisateurs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552539" y="8648137"/>
            <a:ext cx="187399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stories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392849" y="2306760"/>
            <a:ext cx="532322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categorie_musique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941258" y="6326327"/>
            <a:ext cx="244578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observer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182895" y="5803132"/>
            <a:ext cx="229660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reaction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338382" y="8005174"/>
            <a:ext cx="128947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peut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176591" y="6826410"/>
            <a:ext cx="329492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rediffusions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149276" y="8818333"/>
            <a:ext cx="389428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messageschat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117758" y="1359125"/>
            <a:ext cx="723425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application_telechargable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859476" y="8875065"/>
            <a:ext cx="208004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emotes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876286" y="6383059"/>
            <a:ext cx="194150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badger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848970" y="8061906"/>
            <a:ext cx="246653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participe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693483" y="1993683"/>
            <a:ext cx="475564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parametres_chat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012863" y="4479386"/>
            <a:ext cx="259299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consulter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632548" y="5859864"/>
            <a:ext cx="711107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badgeabonnementchaine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141035" y="6839017"/>
            <a:ext cx="231551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controle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283916" y="8431715"/>
            <a:ext cx="231800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echange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508742" y="9215457"/>
            <a:ext cx="102617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bits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578082" y="4733629"/>
            <a:ext cx="211012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acheter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783998" y="8545179"/>
            <a:ext cx="141607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offrir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311231" y="1155310"/>
            <a:ext cx="641781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parametres_utilisateur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840730" y="6612089"/>
            <a:ext cx="210053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chaines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2699950" y="5368187"/>
            <a:ext cx="365422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chainessuivis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174818" y="8999035"/>
            <a:ext cx="156039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dedie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248360" y="4231446"/>
            <a:ext cx="198365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facture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2966801" y="9728146"/>
            <a:ext cx="557996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abonnementcadeau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529918" y="8089222"/>
            <a:ext cx="127279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fix</a:t>
            </a:r>
            <a:r>
              <a:rPr lang="en-US" sz="537" spc="4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er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277776" y="1140602"/>
            <a:ext cx="513306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parametres_audio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3834590" y="3227079"/>
            <a:ext cx="141554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avoir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3483692" y="7465170"/>
            <a:ext cx="505191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parametrer_video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3704317" y="3653620"/>
            <a:ext cx="289202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regler_par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3788364" y="2603027"/>
            <a:ext cx="235963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consulte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3887120" y="6866332"/>
            <a:ext cx="324384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administrer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4145566" y="1140602"/>
            <a:ext cx="260127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a_propos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4200197" y="8818333"/>
            <a:ext cx="210539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objectif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4309458" y="5206396"/>
            <a:ext cx="253088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boutique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4284244" y="4004518"/>
            <a:ext cx="364227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twitch_turbo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4385101" y="7965252"/>
            <a:ext cx="481986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parametre_video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5013355" y="2676569"/>
            <a:ext cx="120267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aide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4891487" y="4080160"/>
            <a:ext cx="473450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reglement_turbo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5267599" y="6685630"/>
            <a:ext cx="328914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moderation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5273902" y="7549217"/>
            <a:ext cx="393749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moderer_chat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5248688" y="8078716"/>
            <a:ext cx="448091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parametre_caht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5834919" y="2716491"/>
            <a:ext cx="238511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regarder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5559663" y="770794"/>
            <a:ext cx="798936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CONDITI</a:t>
            </a:r>
            <a:r>
              <a:rPr lang="en-US" sz="537" spc="4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ON_D_UTIL</a:t>
            </a:r>
            <a:r>
              <a:rPr lang="en-US" sz="537" spc="4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I</a:t>
            </a:r>
            <a:r>
              <a:rPr lang="en-US" sz="537" spc="4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SATI</a:t>
            </a:r>
            <a:r>
              <a:rPr lang="en-US" sz="537" spc="4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ON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6255156" y="3577977"/>
            <a:ext cx="267481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paiement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6633369" y="7748830"/>
            <a:ext cx="118270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crée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6587143" y="8278329"/>
            <a:ext cx="233783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sondage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6503096" y="6128816"/>
            <a:ext cx="324541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stat_chaine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6496792" y="5616127"/>
            <a:ext cx="337004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stat_stream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6618661" y="6866332"/>
            <a:ext cx="261479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percevoir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6498893" y="5254723"/>
            <a:ext cx="465544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reglage_contenu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7585206" y="2506373"/>
            <a:ext cx="221242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securite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7803729" y="8345566"/>
            <a:ext cx="168226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fourni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7492754" y="5576204"/>
            <a:ext cx="486516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stastique_stream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7534778" y="6059477"/>
            <a:ext cx="513070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statistique_chaine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7667152" y="6799094"/>
            <a:ext cx="393132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bannissement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7650343" y="4088565"/>
            <a:ext cx="422680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classement_bit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7656646" y="8931797"/>
            <a:ext cx="484166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resultat_sondage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7631432" y="4800867"/>
            <a:ext cx="503116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classementviewer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7572599" y="3491828"/>
            <a:ext cx="569776" cy="8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"/>
              </a:lnSpc>
            </a:pPr>
            <a:r>
              <a:rPr lang="en-US" sz="537" spc="4">
                <a:solidFill>
                  <a:srgbClr val="090000"/>
                </a:solidFill>
                <a:latin typeface="IBM Plex Sans Condensed"/>
              </a:rPr>
              <a:t>classementsuboffert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8224426" y="5218195"/>
            <a:ext cx="258827" cy="27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Id_cookies contenu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8224426" y="5711258"/>
            <a:ext cx="247887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Id_stream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8224426" y="4782547"/>
            <a:ext cx="263055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Id_langues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8083646" y="7226226"/>
            <a:ext cx="469142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id_message_privee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8224426" y="4356007"/>
            <a:ext cx="327877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id_utilisateur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8281158" y="3530228"/>
            <a:ext cx="384451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id_categorie_irl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8224426" y="3956781"/>
            <a:ext cx="500489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id_categorie_favoris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8339991" y="2906189"/>
            <a:ext cx="493582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id_ca</a:t>
            </a:r>
            <a:r>
              <a:rPr lang="en-US" sz="470" spc="3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tegorie_creat</a:t>
            </a:r>
            <a:r>
              <a:rPr lang="en-US" sz="470" spc="3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if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8793847" y="6298609"/>
            <a:ext cx="260219" cy="215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9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Id_contact utilisateur nom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8850579" y="7056030"/>
            <a:ext cx="361982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id_notification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8879995" y="2450218"/>
            <a:ext cx="491349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Id_categorie_esport</a:t>
            </a:r>
          </a:p>
        </p:txBody>
      </p:sp>
      <p:sp>
        <p:nvSpPr>
          <p:cNvPr name="TextBox 100" id="100"/>
          <p:cNvSpPr txBox="true"/>
          <p:nvPr/>
        </p:nvSpPr>
        <p:spPr>
          <a:xfrm rot="0">
            <a:off x="9676345" y="2420815"/>
            <a:ext cx="437125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id_categorie_jeux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10216349" y="7948039"/>
            <a:ext cx="162408" cy="36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id_live chaine nom type_ duree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10216349" y="6829102"/>
            <a:ext cx="182501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Id_chat</a:t>
            </a:r>
          </a:p>
        </p:txBody>
      </p:sp>
      <p:sp>
        <p:nvSpPr>
          <p:cNvPr name="TextBox 103" id="103"/>
          <p:cNvSpPr txBox="true"/>
          <p:nvPr/>
        </p:nvSpPr>
        <p:spPr>
          <a:xfrm rot="0">
            <a:off x="10153314" y="4276162"/>
            <a:ext cx="327851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Id_utilisateur</a:t>
            </a:r>
          </a:p>
        </p:txBody>
      </p:sp>
      <p:sp>
        <p:nvSpPr>
          <p:cNvPr name="TextBox 104" id="104"/>
          <p:cNvSpPr txBox="true"/>
          <p:nvPr/>
        </p:nvSpPr>
        <p:spPr>
          <a:xfrm rot="0">
            <a:off x="10470593" y="8734877"/>
            <a:ext cx="239955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Id_stories</a:t>
            </a:r>
          </a:p>
        </p:txBody>
      </p:sp>
      <p:sp>
        <p:nvSpPr>
          <p:cNvPr name="TextBox 105" id="105"/>
          <p:cNvSpPr txBox="true"/>
          <p:nvPr/>
        </p:nvSpPr>
        <p:spPr>
          <a:xfrm rot="0">
            <a:off x="10329813" y="2393500"/>
            <a:ext cx="544850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id_categorie_musique</a:t>
            </a:r>
          </a:p>
        </p:txBody>
      </p:sp>
      <p:sp>
        <p:nvSpPr>
          <p:cNvPr name="TextBox 106" id="106"/>
          <p:cNvSpPr txBox="true"/>
          <p:nvPr/>
        </p:nvSpPr>
        <p:spPr>
          <a:xfrm rot="0">
            <a:off x="11012699" y="6915237"/>
            <a:ext cx="342900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Id_rediffusion</a:t>
            </a:r>
          </a:p>
        </p:txBody>
      </p:sp>
      <p:sp>
        <p:nvSpPr>
          <p:cNvPr name="TextBox 107" id="107"/>
          <p:cNvSpPr txBox="true"/>
          <p:nvPr/>
        </p:nvSpPr>
        <p:spPr>
          <a:xfrm rot="0">
            <a:off x="11126163" y="5899384"/>
            <a:ext cx="279891" cy="14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5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id_reaction emoji</a:t>
            </a:r>
          </a:p>
        </p:txBody>
      </p:sp>
      <p:sp>
        <p:nvSpPr>
          <p:cNvPr name="TextBox 108" id="108"/>
          <p:cNvSpPr txBox="true"/>
          <p:nvPr/>
        </p:nvSpPr>
        <p:spPr>
          <a:xfrm rot="0">
            <a:off x="11126163" y="8905073"/>
            <a:ext cx="415798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Id_messageschat</a:t>
            </a:r>
          </a:p>
        </p:txBody>
      </p:sp>
      <p:sp>
        <p:nvSpPr>
          <p:cNvPr name="TextBox 109" id="109"/>
          <p:cNvSpPr txBox="true"/>
          <p:nvPr/>
        </p:nvSpPr>
        <p:spPr>
          <a:xfrm rot="0">
            <a:off x="11069431" y="1445865"/>
            <a:ext cx="744135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id_application_telechargeable</a:t>
            </a:r>
          </a:p>
        </p:txBody>
      </p:sp>
      <p:sp>
        <p:nvSpPr>
          <p:cNvPr name="TextBox 110" id="110"/>
          <p:cNvSpPr txBox="true"/>
          <p:nvPr/>
        </p:nvSpPr>
        <p:spPr>
          <a:xfrm rot="0">
            <a:off x="11609435" y="5946591"/>
            <a:ext cx="225260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id_badge</a:t>
            </a:r>
          </a:p>
        </p:txBody>
      </p:sp>
      <p:sp>
        <p:nvSpPr>
          <p:cNvPr name="TextBox 111" id="111"/>
          <p:cNvSpPr txBox="true"/>
          <p:nvPr/>
        </p:nvSpPr>
        <p:spPr>
          <a:xfrm rot="0">
            <a:off x="11809048" y="8961792"/>
            <a:ext cx="259588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id_emotes</a:t>
            </a:r>
          </a:p>
        </p:txBody>
      </p:sp>
      <p:sp>
        <p:nvSpPr>
          <p:cNvPr name="TextBox 112" id="112"/>
          <p:cNvSpPr txBox="true"/>
          <p:nvPr/>
        </p:nvSpPr>
        <p:spPr>
          <a:xfrm rot="0">
            <a:off x="11666167" y="2080410"/>
            <a:ext cx="495827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Id_parametres_chat</a:t>
            </a:r>
          </a:p>
        </p:txBody>
      </p:sp>
      <p:sp>
        <p:nvSpPr>
          <p:cNvPr name="TextBox 113" id="113"/>
          <p:cNvSpPr txBox="true"/>
          <p:nvPr/>
        </p:nvSpPr>
        <p:spPr>
          <a:xfrm rot="0">
            <a:off x="12349052" y="9302197"/>
            <a:ext cx="166164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Id_bits</a:t>
            </a:r>
          </a:p>
        </p:txBody>
      </p:sp>
      <p:sp>
        <p:nvSpPr>
          <p:cNvPr name="TextBox 114" id="114"/>
          <p:cNvSpPr txBox="true"/>
          <p:nvPr/>
        </p:nvSpPr>
        <p:spPr>
          <a:xfrm rot="0">
            <a:off x="12229285" y="1242037"/>
            <a:ext cx="640967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Id_parametres_utilisateur</a:t>
            </a:r>
          </a:p>
        </p:txBody>
      </p:sp>
      <p:sp>
        <p:nvSpPr>
          <p:cNvPr name="TextBox 115" id="115"/>
          <p:cNvSpPr txBox="true"/>
          <p:nvPr/>
        </p:nvSpPr>
        <p:spPr>
          <a:xfrm rot="0">
            <a:off x="12718861" y="6698828"/>
            <a:ext cx="238182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Id_chaine</a:t>
            </a:r>
          </a:p>
        </p:txBody>
      </p:sp>
      <p:sp>
        <p:nvSpPr>
          <p:cNvPr name="TextBox 116" id="116"/>
          <p:cNvSpPr txBox="true"/>
          <p:nvPr/>
        </p:nvSpPr>
        <p:spPr>
          <a:xfrm rot="0">
            <a:off x="12660028" y="5454913"/>
            <a:ext cx="425030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id_chaines_suivis</a:t>
            </a:r>
          </a:p>
        </p:txBody>
      </p:sp>
      <p:sp>
        <p:nvSpPr>
          <p:cNvPr name="TextBox 117" id="117"/>
          <p:cNvSpPr txBox="true"/>
          <p:nvPr/>
        </p:nvSpPr>
        <p:spPr>
          <a:xfrm rot="0">
            <a:off x="13002521" y="4318172"/>
            <a:ext cx="363991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id_portefeuille</a:t>
            </a:r>
          </a:p>
        </p:txBody>
      </p:sp>
      <p:sp>
        <p:nvSpPr>
          <p:cNvPr name="TextBox 118" id="118"/>
          <p:cNvSpPr txBox="true"/>
          <p:nvPr/>
        </p:nvSpPr>
        <p:spPr>
          <a:xfrm rot="0">
            <a:off x="12945789" y="9814873"/>
            <a:ext cx="567964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Id_abonnementcadeau</a:t>
            </a:r>
          </a:p>
        </p:txBody>
      </p:sp>
      <p:sp>
        <p:nvSpPr>
          <p:cNvPr name="TextBox 119" id="119"/>
          <p:cNvSpPr txBox="true"/>
          <p:nvPr/>
        </p:nvSpPr>
        <p:spPr>
          <a:xfrm rot="0">
            <a:off x="13258866" y="1227342"/>
            <a:ext cx="527844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Id_parametres_audio</a:t>
            </a:r>
          </a:p>
        </p:txBody>
      </p:sp>
      <p:sp>
        <p:nvSpPr>
          <p:cNvPr name="TextBox 120" id="120"/>
          <p:cNvSpPr txBox="true"/>
          <p:nvPr/>
        </p:nvSpPr>
        <p:spPr>
          <a:xfrm rot="0">
            <a:off x="13939650" y="8905073"/>
            <a:ext cx="262438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id_objectif</a:t>
            </a:r>
          </a:p>
        </p:txBody>
      </p:sp>
      <p:sp>
        <p:nvSpPr>
          <p:cNvPr name="TextBox 121" id="121"/>
          <p:cNvSpPr txBox="true"/>
          <p:nvPr/>
        </p:nvSpPr>
        <p:spPr>
          <a:xfrm rot="0">
            <a:off x="13998483" y="1227342"/>
            <a:ext cx="305578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id_a_propos</a:t>
            </a:r>
          </a:p>
        </p:txBody>
      </p:sp>
      <p:sp>
        <p:nvSpPr>
          <p:cNvPr name="TextBox 122" id="122"/>
          <p:cNvSpPr txBox="true"/>
          <p:nvPr/>
        </p:nvSpPr>
        <p:spPr>
          <a:xfrm rot="0">
            <a:off x="14195994" y="5302647"/>
            <a:ext cx="323031" cy="29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9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id_boutique nom_produit prix</a:t>
            </a:r>
          </a:p>
          <a:p>
            <a:pPr algn="l">
              <a:lnSpc>
                <a:spcPts val="579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description_</a:t>
            </a:r>
          </a:p>
        </p:txBody>
      </p:sp>
      <p:sp>
        <p:nvSpPr>
          <p:cNvPr name="TextBox 123" id="123"/>
          <p:cNvSpPr txBox="true"/>
          <p:nvPr/>
        </p:nvSpPr>
        <p:spPr>
          <a:xfrm rot="0">
            <a:off x="14225411" y="4100769"/>
            <a:ext cx="399685" cy="215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9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id_twitch_turbo description_</a:t>
            </a:r>
          </a:p>
          <a:p>
            <a:pPr algn="l">
              <a:lnSpc>
                <a:spcPts val="579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prix</a:t>
            </a:r>
          </a:p>
        </p:txBody>
      </p:sp>
      <p:sp>
        <p:nvSpPr>
          <p:cNvPr name="TextBox 124" id="124"/>
          <p:cNvSpPr txBox="true"/>
          <p:nvPr/>
        </p:nvSpPr>
        <p:spPr>
          <a:xfrm rot="0">
            <a:off x="14338875" y="8051991"/>
            <a:ext cx="500358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id_parametre_video</a:t>
            </a:r>
          </a:p>
        </p:txBody>
      </p:sp>
      <p:sp>
        <p:nvSpPr>
          <p:cNvPr name="TextBox 125" id="125"/>
          <p:cNvSpPr txBox="true"/>
          <p:nvPr/>
        </p:nvSpPr>
        <p:spPr>
          <a:xfrm rot="0">
            <a:off x="14708683" y="2763295"/>
            <a:ext cx="181398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id_aide</a:t>
            </a:r>
          </a:p>
        </p:txBody>
      </p:sp>
      <p:sp>
        <p:nvSpPr>
          <p:cNvPr name="TextBox 126" id="126"/>
          <p:cNvSpPr txBox="true"/>
          <p:nvPr/>
        </p:nvSpPr>
        <p:spPr>
          <a:xfrm rot="0">
            <a:off x="14708683" y="6772370"/>
            <a:ext cx="369887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id_moderateur</a:t>
            </a:r>
          </a:p>
        </p:txBody>
      </p:sp>
      <p:sp>
        <p:nvSpPr>
          <p:cNvPr name="TextBox 127" id="127"/>
          <p:cNvSpPr txBox="true"/>
          <p:nvPr/>
        </p:nvSpPr>
        <p:spPr>
          <a:xfrm rot="0">
            <a:off x="14992343" y="857533"/>
            <a:ext cx="586506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Id_condition_utilisation</a:t>
            </a:r>
          </a:p>
        </p:txBody>
      </p:sp>
      <p:sp>
        <p:nvSpPr>
          <p:cNvPr name="TextBox 128" id="128"/>
          <p:cNvSpPr txBox="true"/>
          <p:nvPr/>
        </p:nvSpPr>
        <p:spPr>
          <a:xfrm rot="0">
            <a:off x="15191956" y="8174980"/>
            <a:ext cx="540359" cy="364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id_parametre_chat utilisateur</a:t>
            </a:r>
          </a:p>
          <a:p>
            <a:pPr algn="l">
              <a:lnSpc>
                <a:spcPts val="579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filtre_language modemodere supprimmer_message</a:t>
            </a:r>
          </a:p>
        </p:txBody>
      </p:sp>
      <p:sp>
        <p:nvSpPr>
          <p:cNvPr name="TextBox 129" id="129"/>
          <p:cNvSpPr txBox="true"/>
          <p:nvPr/>
        </p:nvSpPr>
        <p:spPr>
          <a:xfrm rot="0">
            <a:off x="16045037" y="3664703"/>
            <a:ext cx="310634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id_paiement</a:t>
            </a:r>
          </a:p>
        </p:txBody>
      </p:sp>
      <p:sp>
        <p:nvSpPr>
          <p:cNvPr name="TextBox 130" id="130"/>
          <p:cNvSpPr txBox="true"/>
          <p:nvPr/>
        </p:nvSpPr>
        <p:spPr>
          <a:xfrm rot="0">
            <a:off x="16555625" y="8365055"/>
            <a:ext cx="280193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id_sondage</a:t>
            </a:r>
          </a:p>
        </p:txBody>
      </p:sp>
      <p:sp>
        <p:nvSpPr>
          <p:cNvPr name="TextBox 131" id="131"/>
          <p:cNvSpPr txBox="true"/>
          <p:nvPr/>
        </p:nvSpPr>
        <p:spPr>
          <a:xfrm rot="0">
            <a:off x="16385429" y="5341449"/>
            <a:ext cx="485650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id_reglage_contenu</a:t>
            </a:r>
          </a:p>
        </p:txBody>
      </p:sp>
      <p:sp>
        <p:nvSpPr>
          <p:cNvPr name="TextBox 132" id="132"/>
          <p:cNvSpPr txBox="true"/>
          <p:nvPr/>
        </p:nvSpPr>
        <p:spPr>
          <a:xfrm rot="0">
            <a:off x="17238510" y="2593112"/>
            <a:ext cx="271854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id_securite</a:t>
            </a:r>
          </a:p>
        </p:txBody>
      </p:sp>
      <p:sp>
        <p:nvSpPr>
          <p:cNvPr name="TextBox 133" id="133"/>
          <p:cNvSpPr txBox="true"/>
          <p:nvPr/>
        </p:nvSpPr>
        <p:spPr>
          <a:xfrm rot="0">
            <a:off x="17324659" y="5662931"/>
            <a:ext cx="502157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Id_stastique_stream</a:t>
            </a:r>
          </a:p>
        </p:txBody>
      </p:sp>
      <p:sp>
        <p:nvSpPr>
          <p:cNvPr name="TextBox 134" id="134"/>
          <p:cNvSpPr txBox="true"/>
          <p:nvPr/>
        </p:nvSpPr>
        <p:spPr>
          <a:xfrm rot="0">
            <a:off x="17438123" y="6146216"/>
            <a:ext cx="528028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Id_statistique_chaine</a:t>
            </a:r>
          </a:p>
        </p:txBody>
      </p:sp>
      <p:sp>
        <p:nvSpPr>
          <p:cNvPr name="TextBox 135" id="135"/>
          <p:cNvSpPr txBox="true"/>
          <p:nvPr/>
        </p:nvSpPr>
        <p:spPr>
          <a:xfrm rot="0">
            <a:off x="17551587" y="4175305"/>
            <a:ext cx="447224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id_classement_bit</a:t>
            </a:r>
          </a:p>
        </p:txBody>
      </p:sp>
      <p:sp>
        <p:nvSpPr>
          <p:cNvPr name="TextBox 136" id="136"/>
          <p:cNvSpPr txBox="true"/>
          <p:nvPr/>
        </p:nvSpPr>
        <p:spPr>
          <a:xfrm rot="0">
            <a:off x="17572599" y="6885834"/>
            <a:ext cx="542618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Id_utilisateurs_bannis</a:t>
            </a:r>
          </a:p>
        </p:txBody>
      </p:sp>
      <p:sp>
        <p:nvSpPr>
          <p:cNvPr name="TextBox 137" id="137"/>
          <p:cNvSpPr txBox="true"/>
          <p:nvPr/>
        </p:nvSpPr>
        <p:spPr>
          <a:xfrm rot="0">
            <a:off x="17637736" y="9018524"/>
            <a:ext cx="500542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id_resultat_sondage</a:t>
            </a:r>
          </a:p>
        </p:txBody>
      </p:sp>
      <p:sp>
        <p:nvSpPr>
          <p:cNvPr name="TextBox 138" id="138"/>
          <p:cNvSpPr txBox="true"/>
          <p:nvPr/>
        </p:nvSpPr>
        <p:spPr>
          <a:xfrm rot="0">
            <a:off x="17608319" y="4887606"/>
            <a:ext cx="517561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id_classementviewer</a:t>
            </a:r>
          </a:p>
        </p:txBody>
      </p:sp>
      <p:sp>
        <p:nvSpPr>
          <p:cNvPr name="TextBox 139" id="139"/>
          <p:cNvSpPr txBox="true"/>
          <p:nvPr/>
        </p:nvSpPr>
        <p:spPr>
          <a:xfrm rot="0">
            <a:off x="17551587" y="3578555"/>
            <a:ext cx="577773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3">
                <a:solidFill>
                  <a:srgbClr val="090000"/>
                </a:solidFill>
                <a:latin typeface="IBM Plex Sans Condensed"/>
              </a:rPr>
              <a:t>id_classementsuboffert</a:t>
            </a:r>
          </a:p>
        </p:txBody>
      </p:sp>
      <p:sp>
        <p:nvSpPr>
          <p:cNvPr name="TextBox 140" id="140"/>
          <p:cNvSpPr txBox="true"/>
          <p:nvPr/>
        </p:nvSpPr>
        <p:spPr>
          <a:xfrm rot="0">
            <a:off x="8083646" y="7311393"/>
            <a:ext cx="239299" cy="14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utilisateur contenue</a:t>
            </a:r>
          </a:p>
        </p:txBody>
      </p:sp>
      <p:sp>
        <p:nvSpPr>
          <p:cNvPr name="TextBox 141" id="141"/>
          <p:cNvSpPr txBox="true"/>
          <p:nvPr/>
        </p:nvSpPr>
        <p:spPr>
          <a:xfrm rot="0">
            <a:off x="8281158" y="3613294"/>
            <a:ext cx="136958" cy="14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5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nom type_</a:t>
            </a:r>
          </a:p>
        </p:txBody>
      </p:sp>
      <p:sp>
        <p:nvSpPr>
          <p:cNvPr name="TextBox 142" id="142"/>
          <p:cNvSpPr txBox="true"/>
          <p:nvPr/>
        </p:nvSpPr>
        <p:spPr>
          <a:xfrm rot="0">
            <a:off x="8224426" y="4039835"/>
            <a:ext cx="239299" cy="14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5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utilisateur nom</a:t>
            </a:r>
          </a:p>
        </p:txBody>
      </p:sp>
      <p:sp>
        <p:nvSpPr>
          <p:cNvPr name="TextBox 143" id="143"/>
          <p:cNvSpPr txBox="true"/>
          <p:nvPr/>
        </p:nvSpPr>
        <p:spPr>
          <a:xfrm rot="0">
            <a:off x="8224426" y="5291723"/>
            <a:ext cx="239299" cy="27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58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utilisateur conf</a:t>
            </a:r>
            <a:r>
              <a:rPr lang="en-US" sz="470" spc="0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irmer</a:t>
            </a:r>
          </a:p>
        </p:txBody>
      </p:sp>
      <p:sp>
        <p:nvSpPr>
          <p:cNvPr name="TextBox 144" id="144"/>
          <p:cNvSpPr txBox="true"/>
          <p:nvPr/>
        </p:nvSpPr>
        <p:spPr>
          <a:xfrm rot="0">
            <a:off x="8339991" y="2989242"/>
            <a:ext cx="136958" cy="14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nom type_</a:t>
            </a:r>
          </a:p>
        </p:txBody>
      </p:sp>
      <p:sp>
        <p:nvSpPr>
          <p:cNvPr name="TextBox 145" id="145"/>
          <p:cNvSpPr txBox="true"/>
          <p:nvPr/>
        </p:nvSpPr>
        <p:spPr>
          <a:xfrm rot="0">
            <a:off x="8224426" y="4865614"/>
            <a:ext cx="304843" cy="215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Nom_langue conf</a:t>
            </a:r>
            <a:r>
              <a:rPr lang="en-US" sz="470" spc="0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irmer utilisateur</a:t>
            </a:r>
          </a:p>
        </p:txBody>
      </p:sp>
      <p:sp>
        <p:nvSpPr>
          <p:cNvPr name="TextBox 146" id="146"/>
          <p:cNvSpPr txBox="true"/>
          <p:nvPr/>
        </p:nvSpPr>
        <p:spPr>
          <a:xfrm rot="0">
            <a:off x="8224426" y="5794324"/>
            <a:ext cx="320260" cy="217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chaine Titre_Stream Heure_debut</a:t>
            </a:r>
          </a:p>
        </p:txBody>
      </p:sp>
      <p:sp>
        <p:nvSpPr>
          <p:cNvPr name="TextBox 147" id="147"/>
          <p:cNvSpPr txBox="true"/>
          <p:nvPr/>
        </p:nvSpPr>
        <p:spPr>
          <a:xfrm rot="0">
            <a:off x="8224426" y="4439073"/>
            <a:ext cx="386723" cy="14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utilisateur nom_utbloquee</a:t>
            </a:r>
          </a:p>
        </p:txBody>
      </p:sp>
      <p:sp>
        <p:nvSpPr>
          <p:cNvPr name="TextBox 148" id="148"/>
          <p:cNvSpPr txBox="true"/>
          <p:nvPr/>
        </p:nvSpPr>
        <p:spPr>
          <a:xfrm rot="0">
            <a:off x="8879995" y="2533298"/>
            <a:ext cx="136958" cy="14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nom type_</a:t>
            </a:r>
          </a:p>
        </p:txBody>
      </p:sp>
      <p:sp>
        <p:nvSpPr>
          <p:cNvPr name="TextBox 149" id="149"/>
          <p:cNvSpPr txBox="true"/>
          <p:nvPr/>
        </p:nvSpPr>
        <p:spPr>
          <a:xfrm rot="0">
            <a:off x="8850579" y="7139096"/>
            <a:ext cx="425556" cy="29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titr</a:t>
            </a:r>
            <a:r>
              <a:rPr lang="en-US" sz="470" spc="0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e</a:t>
            </a:r>
          </a:p>
          <a:p>
            <a:pPr algn="l">
              <a:lnSpc>
                <a:spcPts val="587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Contenu Date_heure_notif est_lu</a:t>
            </a:r>
          </a:p>
        </p:txBody>
      </p:sp>
      <p:sp>
        <p:nvSpPr>
          <p:cNvPr name="TextBox 150" id="150"/>
          <p:cNvSpPr txBox="true"/>
          <p:nvPr/>
        </p:nvSpPr>
        <p:spPr>
          <a:xfrm rot="0">
            <a:off x="9676345" y="2505983"/>
            <a:ext cx="136958" cy="14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nom type_</a:t>
            </a:r>
          </a:p>
        </p:txBody>
      </p:sp>
      <p:sp>
        <p:nvSpPr>
          <p:cNvPr name="TextBox 151" id="151"/>
          <p:cNvSpPr txBox="true"/>
          <p:nvPr/>
        </p:nvSpPr>
        <p:spPr>
          <a:xfrm rot="0">
            <a:off x="10329813" y="2476566"/>
            <a:ext cx="136958" cy="14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nom type_</a:t>
            </a:r>
          </a:p>
        </p:txBody>
      </p:sp>
      <p:sp>
        <p:nvSpPr>
          <p:cNvPr name="TextBox 152" id="152"/>
          <p:cNvSpPr txBox="true"/>
          <p:nvPr/>
        </p:nvSpPr>
        <p:spPr>
          <a:xfrm rot="0">
            <a:off x="10216349" y="6912155"/>
            <a:ext cx="279418" cy="217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utilisateur contenu date_heure</a:t>
            </a:r>
          </a:p>
        </p:txBody>
      </p:sp>
      <p:sp>
        <p:nvSpPr>
          <p:cNvPr name="TextBox 153" id="153"/>
          <p:cNvSpPr txBox="true"/>
          <p:nvPr/>
        </p:nvSpPr>
        <p:spPr>
          <a:xfrm rot="0">
            <a:off x="10153314" y="4359215"/>
            <a:ext cx="432975" cy="512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nom</a:t>
            </a:r>
          </a:p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email</a:t>
            </a:r>
          </a:p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nombre_abonnee mot_de_passe date_creation photo_profil description_</a:t>
            </a:r>
          </a:p>
        </p:txBody>
      </p:sp>
      <p:sp>
        <p:nvSpPr>
          <p:cNvPr name="TextBox 154" id="154"/>
          <p:cNvSpPr txBox="true"/>
          <p:nvPr/>
        </p:nvSpPr>
        <p:spPr>
          <a:xfrm rot="0">
            <a:off x="10216349" y="8308336"/>
            <a:ext cx="476680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nombre_spectateur</a:t>
            </a:r>
          </a:p>
        </p:txBody>
      </p:sp>
      <p:sp>
        <p:nvSpPr>
          <p:cNvPr name="TextBox 155" id="155"/>
          <p:cNvSpPr txBox="true"/>
          <p:nvPr/>
        </p:nvSpPr>
        <p:spPr>
          <a:xfrm rot="0">
            <a:off x="10470593" y="8817930"/>
            <a:ext cx="333616" cy="215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contenu description_ date_creation</a:t>
            </a:r>
          </a:p>
        </p:txBody>
      </p:sp>
      <p:sp>
        <p:nvSpPr>
          <p:cNvPr name="TextBox 156" id="156"/>
          <p:cNvSpPr txBox="true"/>
          <p:nvPr/>
        </p:nvSpPr>
        <p:spPr>
          <a:xfrm rot="0">
            <a:off x="11012699" y="6998317"/>
            <a:ext cx="310332" cy="215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date_rediff description_ temps_rediff</a:t>
            </a:r>
          </a:p>
        </p:txBody>
      </p:sp>
      <p:sp>
        <p:nvSpPr>
          <p:cNvPr name="TextBox 157" id="157"/>
          <p:cNvSpPr txBox="true"/>
          <p:nvPr/>
        </p:nvSpPr>
        <p:spPr>
          <a:xfrm rot="0">
            <a:off x="11069431" y="1528931"/>
            <a:ext cx="302676" cy="217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nom Description_ lien</a:t>
            </a:r>
          </a:p>
        </p:txBody>
      </p:sp>
      <p:sp>
        <p:nvSpPr>
          <p:cNvPr name="TextBox 158" id="158"/>
          <p:cNvSpPr txBox="true"/>
          <p:nvPr/>
        </p:nvSpPr>
        <p:spPr>
          <a:xfrm rot="0">
            <a:off x="11126163" y="8988139"/>
            <a:ext cx="248032" cy="14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utilisateur chaine_de</a:t>
            </a:r>
          </a:p>
        </p:txBody>
      </p:sp>
      <p:sp>
        <p:nvSpPr>
          <p:cNvPr name="TextBox 159" id="159"/>
          <p:cNvSpPr txBox="true"/>
          <p:nvPr/>
        </p:nvSpPr>
        <p:spPr>
          <a:xfrm rot="0">
            <a:off x="11609435" y="6031758"/>
            <a:ext cx="334627" cy="215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chaine nombre_mois badge</a:t>
            </a:r>
          </a:p>
        </p:txBody>
      </p:sp>
      <p:sp>
        <p:nvSpPr>
          <p:cNvPr name="TextBox 160" id="160"/>
          <p:cNvSpPr txBox="true"/>
          <p:nvPr/>
        </p:nvSpPr>
        <p:spPr>
          <a:xfrm rot="0">
            <a:off x="11809048" y="9044871"/>
            <a:ext cx="294376" cy="29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chaine nom_emote image date_ajout</a:t>
            </a:r>
          </a:p>
        </p:txBody>
      </p:sp>
      <p:sp>
        <p:nvSpPr>
          <p:cNvPr name="TextBox 161" id="161"/>
          <p:cNvSpPr txBox="true"/>
          <p:nvPr/>
        </p:nvSpPr>
        <p:spPr>
          <a:xfrm rot="0">
            <a:off x="11666167" y="2163489"/>
            <a:ext cx="498165" cy="29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utilisateur</a:t>
            </a:r>
          </a:p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filtre_language modemodere</a:t>
            </a:r>
          </a:p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supr</a:t>
            </a:r>
            <a:r>
              <a:rPr lang="en-US" sz="470" spc="0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immer_message</a:t>
            </a:r>
          </a:p>
        </p:txBody>
      </p:sp>
      <p:sp>
        <p:nvSpPr>
          <p:cNvPr name="TextBox 162" id="162"/>
          <p:cNvSpPr txBox="true"/>
          <p:nvPr/>
        </p:nvSpPr>
        <p:spPr>
          <a:xfrm rot="0">
            <a:off x="12229285" y="1325116"/>
            <a:ext cx="458465" cy="512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utilisateur pseudo_affiche photo_profil banniere_profil identifiant</a:t>
            </a:r>
          </a:p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bio</a:t>
            </a:r>
          </a:p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desactiver_compte</a:t>
            </a:r>
          </a:p>
        </p:txBody>
      </p:sp>
      <p:sp>
        <p:nvSpPr>
          <p:cNvPr name="TextBox 163" id="163"/>
          <p:cNvSpPr txBox="true"/>
          <p:nvPr/>
        </p:nvSpPr>
        <p:spPr>
          <a:xfrm rot="0">
            <a:off x="12349052" y="9385263"/>
            <a:ext cx="352658" cy="29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utilisateur nombre_bits prix</a:t>
            </a:r>
          </a:p>
          <a:p>
            <a:pPr algn="l">
              <a:lnSpc>
                <a:spcPts val="587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date_donation</a:t>
            </a:r>
          </a:p>
        </p:txBody>
      </p:sp>
      <p:sp>
        <p:nvSpPr>
          <p:cNvPr name="TextBox 164" id="164"/>
          <p:cNvSpPr txBox="true"/>
          <p:nvPr/>
        </p:nvSpPr>
        <p:spPr>
          <a:xfrm rot="0">
            <a:off x="12660028" y="5540094"/>
            <a:ext cx="239299" cy="215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utilisateur chaine depuis</a:t>
            </a:r>
          </a:p>
        </p:txBody>
      </p:sp>
      <p:sp>
        <p:nvSpPr>
          <p:cNvPr name="TextBox 165" id="165"/>
          <p:cNvSpPr txBox="true"/>
          <p:nvPr/>
        </p:nvSpPr>
        <p:spPr>
          <a:xfrm rot="0">
            <a:off x="12718861" y="6781895"/>
            <a:ext cx="432975" cy="43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nom_</a:t>
            </a:r>
          </a:p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description_ date_creatrion nombre_abonnee langue</a:t>
            </a:r>
          </a:p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themechaine</a:t>
            </a:r>
          </a:p>
        </p:txBody>
      </p:sp>
      <p:sp>
        <p:nvSpPr>
          <p:cNvPr name="TextBox 166" id="166"/>
          <p:cNvSpPr txBox="true"/>
          <p:nvPr/>
        </p:nvSpPr>
        <p:spPr>
          <a:xfrm rot="0">
            <a:off x="12945789" y="9897939"/>
            <a:ext cx="446423" cy="29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pour</a:t>
            </a:r>
          </a:p>
          <a:p>
            <a:pPr algn="just">
              <a:lnSpc>
                <a:spcPts val="587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type_abonnement prix</a:t>
            </a:r>
          </a:p>
          <a:p>
            <a:pPr algn="l">
              <a:lnSpc>
                <a:spcPts val="587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date_</a:t>
            </a:r>
          </a:p>
        </p:txBody>
      </p:sp>
      <p:sp>
        <p:nvSpPr>
          <p:cNvPr name="TextBox 167" id="167"/>
          <p:cNvSpPr txBox="true"/>
          <p:nvPr/>
        </p:nvSpPr>
        <p:spPr>
          <a:xfrm rot="0">
            <a:off x="13002521" y="4401239"/>
            <a:ext cx="509367" cy="217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revenu_abonnement revenu_donation revenu_stream</a:t>
            </a:r>
          </a:p>
        </p:txBody>
      </p:sp>
      <p:sp>
        <p:nvSpPr>
          <p:cNvPr name="TextBox 168" id="168"/>
          <p:cNvSpPr txBox="true"/>
          <p:nvPr/>
        </p:nvSpPr>
        <p:spPr>
          <a:xfrm rot="0">
            <a:off x="13258866" y="1310395"/>
            <a:ext cx="384386" cy="217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volume_defaulf Compr</a:t>
            </a:r>
            <a:r>
              <a:rPr lang="en-US" sz="470" spc="0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ession_ Synchronisation</a:t>
            </a:r>
          </a:p>
        </p:txBody>
      </p:sp>
      <p:sp>
        <p:nvSpPr>
          <p:cNvPr name="TextBox 169" id="169"/>
          <p:cNvSpPr txBox="true"/>
          <p:nvPr/>
        </p:nvSpPr>
        <p:spPr>
          <a:xfrm rot="0">
            <a:off x="13998483" y="1310395"/>
            <a:ext cx="247966" cy="43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a_propos flux</a:t>
            </a:r>
          </a:p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montre entreprise blog</a:t>
            </a:r>
          </a:p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twitchtv</a:t>
            </a:r>
          </a:p>
        </p:txBody>
      </p:sp>
      <p:sp>
        <p:nvSpPr>
          <p:cNvPr name="TextBox 170" id="170"/>
          <p:cNvSpPr txBox="true"/>
          <p:nvPr/>
        </p:nvSpPr>
        <p:spPr>
          <a:xfrm rot="0">
            <a:off x="13939650" y="8988139"/>
            <a:ext cx="320864" cy="215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chaine nom_objectif date_limite</a:t>
            </a:r>
          </a:p>
        </p:txBody>
      </p:sp>
      <p:sp>
        <p:nvSpPr>
          <p:cNvPr name="TextBox 171" id="171"/>
          <p:cNvSpPr txBox="true"/>
          <p:nvPr/>
        </p:nvSpPr>
        <p:spPr>
          <a:xfrm rot="0">
            <a:off x="14338875" y="8135045"/>
            <a:ext cx="460107" cy="29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utilisateur filtre_lumiere_bleu mode_pleinecran mode_studio</a:t>
            </a:r>
          </a:p>
        </p:txBody>
      </p:sp>
      <p:sp>
        <p:nvSpPr>
          <p:cNvPr name="TextBox 172" id="172"/>
          <p:cNvSpPr txBox="true"/>
          <p:nvPr/>
        </p:nvSpPr>
        <p:spPr>
          <a:xfrm rot="0">
            <a:off x="14708683" y="6855436"/>
            <a:ext cx="579559" cy="215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utilisateur</a:t>
            </a:r>
          </a:p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ajout_moderateur suprimmer_moderateur</a:t>
            </a:r>
          </a:p>
        </p:txBody>
      </p:sp>
      <p:sp>
        <p:nvSpPr>
          <p:cNvPr name="TextBox 173" id="173"/>
          <p:cNvSpPr txBox="true"/>
          <p:nvPr/>
        </p:nvSpPr>
        <p:spPr>
          <a:xfrm rot="0">
            <a:off x="14708683" y="2846375"/>
            <a:ext cx="636751" cy="661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commencer</a:t>
            </a:r>
          </a:p>
          <a:p>
            <a:pPr algn="l">
              <a:lnSpc>
                <a:spcPts val="582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programme_daffiliation programme_partenariat moderation_amp_securite assistance_achat prime_gaming_turbo app_twitch</a:t>
            </a:r>
          </a:p>
          <a:p>
            <a:pPr algn="l">
              <a:lnSpc>
                <a:spcPts val="582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studio_twitch</a:t>
            </a:r>
          </a:p>
          <a:p>
            <a:pPr algn="l">
              <a:lnSpc>
                <a:spcPts val="582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special_evenements</a:t>
            </a:r>
          </a:p>
        </p:txBody>
      </p:sp>
      <p:sp>
        <p:nvSpPr>
          <p:cNvPr name="TextBox 174" id="174"/>
          <p:cNvSpPr txBox="true"/>
          <p:nvPr/>
        </p:nvSpPr>
        <p:spPr>
          <a:xfrm rot="0">
            <a:off x="16045037" y="3747770"/>
            <a:ext cx="364135" cy="215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utilisateur date_paiement type_paiement</a:t>
            </a:r>
          </a:p>
        </p:txBody>
      </p:sp>
      <p:sp>
        <p:nvSpPr>
          <p:cNvPr name="TextBox 175" id="175"/>
          <p:cNvSpPr txBox="true"/>
          <p:nvPr/>
        </p:nvSpPr>
        <p:spPr>
          <a:xfrm rot="0">
            <a:off x="16385429" y="5415004"/>
            <a:ext cx="136958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type_</a:t>
            </a:r>
          </a:p>
        </p:txBody>
      </p:sp>
      <p:sp>
        <p:nvSpPr>
          <p:cNvPr name="TextBox 176" id="176"/>
          <p:cNvSpPr txBox="true"/>
          <p:nvPr/>
        </p:nvSpPr>
        <p:spPr>
          <a:xfrm rot="0">
            <a:off x="14992343" y="940586"/>
            <a:ext cx="1689694" cy="1621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conditions_d_utilisation</a:t>
            </a:r>
          </a:p>
          <a:p>
            <a:pPr algn="l">
              <a:lnSpc>
                <a:spcPts val="587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Introduction__votre_accord_avec_ces_conditions_dutilisation Utilisation_de_Twitch_par_des_mineurs_et_des_personnes_bloquees Av</a:t>
            </a:r>
            <a:r>
              <a:rPr lang="en-US" sz="470" spc="0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is_de_conf</a:t>
            </a:r>
            <a:r>
              <a:rPr lang="en-US" sz="470" spc="0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identialite</a:t>
            </a:r>
          </a:p>
          <a:p>
            <a:pPr algn="l">
              <a:lnSpc>
                <a:spcPts val="587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Compte</a:t>
            </a:r>
          </a:p>
          <a:p>
            <a:pPr algn="l">
              <a:lnSpc>
                <a:spcPts val="587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Utilisation_des_appareils_et_des_services Modification_des_presentes_Conditions_dutilisation</a:t>
            </a:r>
          </a:p>
          <a:p>
            <a:pPr algn="l">
              <a:lnSpc>
                <a:spcPts val="587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Licence</a:t>
            </a:r>
          </a:p>
          <a:p>
            <a:pPr algn="l">
              <a:lnSpc>
                <a:spcPts val="52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contenu_utilisateur</a:t>
            </a:r>
          </a:p>
          <a:p>
            <a:pPr algn="l">
              <a:lnSpc>
                <a:spcPts val="628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contenu_de_marque</a:t>
            </a:r>
          </a:p>
          <a:p>
            <a:pPr algn="l">
              <a:lnSpc>
                <a:spcPts val="52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conduite_interdite</a:t>
            </a:r>
          </a:p>
          <a:p>
            <a:pPr algn="l">
              <a:lnSpc>
                <a:spcPts val="583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diffusion_simultanée</a:t>
            </a:r>
          </a:p>
          <a:p>
            <a:pPr algn="l">
              <a:lnSpc>
                <a:spcPts val="583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Publicites</a:t>
            </a:r>
          </a:p>
          <a:p>
            <a:pPr algn="l">
              <a:lnSpc>
                <a:spcPts val="583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respect_du_droit_dauteur</a:t>
            </a:r>
          </a:p>
          <a:p>
            <a:pPr algn="l">
              <a:lnSpc>
                <a:spcPts val="583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marques_deposees</a:t>
            </a:r>
          </a:p>
          <a:p>
            <a:pPr algn="l">
              <a:lnSpc>
                <a:spcPts val="583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contenu_tiers</a:t>
            </a:r>
          </a:p>
          <a:p>
            <a:pPr algn="l">
              <a:lnSpc>
                <a:spcPts val="583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soumission_didees</a:t>
            </a:r>
          </a:p>
          <a:p>
            <a:pPr algn="l">
              <a:lnSpc>
                <a:spcPts val="583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Résiliation</a:t>
            </a:r>
          </a:p>
          <a:p>
            <a:pPr algn="l">
              <a:lnSpc>
                <a:spcPts val="583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Litiges</a:t>
            </a:r>
          </a:p>
          <a:p>
            <a:pPr algn="l">
              <a:lnSpc>
                <a:spcPts val="583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Divers</a:t>
            </a:r>
          </a:p>
          <a:p>
            <a:pPr algn="l">
              <a:lnSpc>
                <a:spcPts val="583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Coordo</a:t>
            </a:r>
            <a:r>
              <a:rPr lang="en-US" sz="470" spc="0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nnées</a:t>
            </a:r>
          </a:p>
          <a:p>
            <a:pPr algn="l">
              <a:lnSpc>
                <a:spcPts val="583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Demandes_d_informations_</a:t>
            </a:r>
          </a:p>
        </p:txBody>
      </p:sp>
      <p:sp>
        <p:nvSpPr>
          <p:cNvPr name="TextBox 177" id="177"/>
          <p:cNvSpPr txBox="true"/>
          <p:nvPr/>
        </p:nvSpPr>
        <p:spPr>
          <a:xfrm rot="0">
            <a:off x="16555625" y="8448121"/>
            <a:ext cx="217328" cy="289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chaine</a:t>
            </a:r>
          </a:p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titr</a:t>
            </a:r>
            <a:r>
              <a:rPr lang="en-US" sz="470" spc="0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e option_1 option_2</a:t>
            </a:r>
          </a:p>
        </p:txBody>
      </p:sp>
      <p:sp>
        <p:nvSpPr>
          <p:cNvPr name="TextBox 178" id="178"/>
          <p:cNvSpPr txBox="true"/>
          <p:nvPr/>
        </p:nvSpPr>
        <p:spPr>
          <a:xfrm rot="0">
            <a:off x="17238510" y="2676165"/>
            <a:ext cx="329794" cy="58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legal</a:t>
            </a:r>
          </a:p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publicite</a:t>
            </a:r>
          </a:p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blog</a:t>
            </a:r>
          </a:p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marque developpeurs securité</a:t>
            </a:r>
          </a:p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aide</a:t>
            </a:r>
          </a:p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emplois</a:t>
            </a:r>
          </a:p>
        </p:txBody>
      </p:sp>
      <p:sp>
        <p:nvSpPr>
          <p:cNvPr name="TextBox 179" id="179"/>
          <p:cNvSpPr txBox="true"/>
          <p:nvPr/>
        </p:nvSpPr>
        <p:spPr>
          <a:xfrm rot="0">
            <a:off x="17637736" y="9101603"/>
            <a:ext cx="191970" cy="14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gagnant chaine</a:t>
            </a:r>
          </a:p>
        </p:txBody>
      </p:sp>
      <p:sp>
        <p:nvSpPr>
          <p:cNvPr name="TextBox 180" id="180"/>
          <p:cNvSpPr txBox="true"/>
          <p:nvPr/>
        </p:nvSpPr>
        <p:spPr>
          <a:xfrm rot="0">
            <a:off x="17572599" y="6968900"/>
            <a:ext cx="269214" cy="29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raison</a:t>
            </a:r>
          </a:p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definitif temporaire debannir</a:t>
            </a:r>
          </a:p>
        </p:txBody>
      </p:sp>
      <p:sp>
        <p:nvSpPr>
          <p:cNvPr name="TextBox 181" id="181"/>
          <p:cNvSpPr txBox="true"/>
          <p:nvPr/>
        </p:nvSpPr>
        <p:spPr>
          <a:xfrm rot="0">
            <a:off x="17438123" y="6229283"/>
            <a:ext cx="561161" cy="29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chaine</a:t>
            </a:r>
          </a:p>
          <a:p>
            <a:pPr algn="l">
              <a:lnSpc>
                <a:spcPts val="587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nombre_viewer_jour nombre_viewer_annee nombre_viewer_mois</a:t>
            </a:r>
          </a:p>
        </p:txBody>
      </p:sp>
      <p:sp>
        <p:nvSpPr>
          <p:cNvPr name="TextBox 182" id="182"/>
          <p:cNvSpPr txBox="true"/>
          <p:nvPr/>
        </p:nvSpPr>
        <p:spPr>
          <a:xfrm rot="0">
            <a:off x="17551587" y="4260472"/>
            <a:ext cx="452517" cy="289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chaine</a:t>
            </a:r>
          </a:p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utilisateur positionnement nombre_bit_offert</a:t>
            </a:r>
          </a:p>
        </p:txBody>
      </p:sp>
      <p:sp>
        <p:nvSpPr>
          <p:cNvPr name="TextBox 183" id="183"/>
          <p:cNvSpPr txBox="true"/>
          <p:nvPr/>
        </p:nvSpPr>
        <p:spPr>
          <a:xfrm rot="0">
            <a:off x="17551587" y="3661635"/>
            <a:ext cx="475787" cy="29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chaine</a:t>
            </a:r>
          </a:p>
          <a:p>
            <a:pPr algn="l">
              <a:lnSpc>
                <a:spcPts val="587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utilisateur</a:t>
            </a:r>
          </a:p>
          <a:p>
            <a:pPr algn="l">
              <a:lnSpc>
                <a:spcPts val="587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positionnement nombre_sub_offert</a:t>
            </a:r>
          </a:p>
        </p:txBody>
      </p:sp>
      <p:sp>
        <p:nvSpPr>
          <p:cNvPr name="TextBox 184" id="184"/>
          <p:cNvSpPr txBox="true"/>
          <p:nvPr/>
        </p:nvSpPr>
        <p:spPr>
          <a:xfrm rot="0">
            <a:off x="17324659" y="5745997"/>
            <a:ext cx="789284" cy="217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nombr</a:t>
            </a:r>
            <a:r>
              <a:rPr lang="en-US" sz="470" spc="0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e_f</a:t>
            </a:r>
            <a:r>
              <a:rPr lang="en-US" sz="470" spc="0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ollower</a:t>
            </a:r>
            <a:r>
              <a:rPr lang="en-US" sz="470" spc="0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_dustream nombre_abonnement_dustream date_stream</a:t>
            </a:r>
          </a:p>
        </p:txBody>
      </p:sp>
      <p:sp>
        <p:nvSpPr>
          <p:cNvPr name="TextBox 185" id="185"/>
          <p:cNvSpPr txBox="true"/>
          <p:nvPr/>
        </p:nvSpPr>
        <p:spPr>
          <a:xfrm rot="0">
            <a:off x="17608319" y="4970673"/>
            <a:ext cx="522683" cy="289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chaine</a:t>
            </a:r>
          </a:p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utilisateur</a:t>
            </a:r>
          </a:p>
          <a:p>
            <a:pPr algn="l">
              <a:lnSpc>
                <a:spcPts val="579"/>
              </a:lnSpc>
            </a:pPr>
            <a:r>
              <a:rPr lang="en-US" sz="470" spc="0">
                <a:solidFill>
                  <a:srgbClr val="090000"/>
                </a:solidFill>
                <a:latin typeface="IBM Plex Sans Condensed"/>
              </a:rPr>
              <a:t>positionnement temps_sur_le_stream</a:t>
            </a:r>
          </a:p>
        </p:txBody>
      </p:sp>
      <p:sp>
        <p:nvSpPr>
          <p:cNvPr name="TextBox 186" id="186"/>
          <p:cNvSpPr txBox="true"/>
          <p:nvPr/>
        </p:nvSpPr>
        <p:spPr>
          <a:xfrm rot="0">
            <a:off x="8224426" y="6007538"/>
            <a:ext cx="308310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-2">
                <a:solidFill>
                  <a:srgbClr val="0000FF"/>
                </a:solidFill>
                <a:latin typeface="IBM Plex Sans Condensed"/>
              </a:rPr>
              <a:t>Id_utilisateur</a:t>
            </a:r>
          </a:p>
        </p:txBody>
      </p:sp>
      <p:sp>
        <p:nvSpPr>
          <p:cNvPr name="TextBox 187" id="187"/>
          <p:cNvSpPr txBox="true"/>
          <p:nvPr/>
        </p:nvSpPr>
        <p:spPr>
          <a:xfrm rot="0">
            <a:off x="10153314" y="4876106"/>
            <a:ext cx="610946" cy="117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"/>
              </a:lnSpc>
            </a:pPr>
            <a:r>
              <a:rPr lang="en-US" sz="470" spc="-2">
                <a:solidFill>
                  <a:srgbClr val="0000FF"/>
                </a:solidFill>
                <a:latin typeface="IBM Plex Sans Condensed"/>
              </a:rPr>
              <a:t>id_utilisateur_1 id_categorie_favoris id_a_propos</a:t>
            </a:r>
          </a:p>
          <a:p>
            <a:pPr algn="l">
              <a:lnSpc>
                <a:spcPts val="583"/>
              </a:lnSpc>
            </a:pPr>
            <a:r>
              <a:rPr lang="en-US" sz="470" spc="-2">
                <a:solidFill>
                  <a:srgbClr val="0000FF"/>
                </a:solidFill>
                <a:latin typeface="IBM Plex Sans Condensed"/>
              </a:rPr>
              <a:t>Id_parametres_audio Id_parametres_utilisateur Id_parametres_chat id_categorie_musique id_categorie_jeux Id_categorie_esport id_categorie_creatif id_categorie_irl</a:t>
            </a:r>
          </a:p>
          <a:p>
            <a:pPr algn="l">
              <a:lnSpc>
                <a:spcPts val="583"/>
              </a:lnSpc>
            </a:pPr>
            <a:r>
              <a:rPr lang="en-US" sz="470" spc="-2">
                <a:solidFill>
                  <a:srgbClr val="0000FF"/>
                </a:solidFill>
                <a:latin typeface="IBM Plex Sans Condensed"/>
              </a:rPr>
              <a:t>id_boutique</a:t>
            </a:r>
          </a:p>
          <a:p>
            <a:pPr algn="l">
              <a:lnSpc>
                <a:spcPts val="583"/>
              </a:lnSpc>
            </a:pPr>
            <a:r>
              <a:rPr lang="en-US" sz="470" spc="-2">
                <a:solidFill>
                  <a:srgbClr val="0000FF"/>
                </a:solidFill>
                <a:latin typeface="IBM Plex Sans Condensed"/>
              </a:rPr>
              <a:t>Id_langues</a:t>
            </a:r>
          </a:p>
          <a:p>
            <a:pPr algn="l">
              <a:lnSpc>
                <a:spcPts val="583"/>
              </a:lnSpc>
            </a:pPr>
            <a:r>
              <a:rPr lang="en-US" sz="470" spc="-2">
                <a:solidFill>
                  <a:srgbClr val="0000FF"/>
                </a:solidFill>
                <a:latin typeface="IBM Plex Sans Condensed"/>
              </a:rPr>
              <a:t>Id_cookies</a:t>
            </a:r>
          </a:p>
          <a:p>
            <a:pPr algn="l">
              <a:lnSpc>
                <a:spcPts val="583"/>
              </a:lnSpc>
            </a:pPr>
            <a:r>
              <a:rPr lang="en-US" sz="470" spc="-2">
                <a:solidFill>
                  <a:srgbClr val="0000FF"/>
                </a:solidFill>
                <a:latin typeface="IBM Plex Sans Condensed"/>
              </a:rPr>
              <a:t>id_reaction</a:t>
            </a:r>
          </a:p>
          <a:p>
            <a:pPr algn="l">
              <a:lnSpc>
                <a:spcPts val="583"/>
              </a:lnSpc>
            </a:pPr>
            <a:r>
              <a:rPr lang="en-US" sz="470" spc="-2">
                <a:solidFill>
                  <a:srgbClr val="0000FF"/>
                </a:solidFill>
                <a:latin typeface="IBM Plex Sans Condensed"/>
              </a:rPr>
              <a:t>Id_chat</a:t>
            </a:r>
          </a:p>
        </p:txBody>
      </p:sp>
      <p:sp>
        <p:nvSpPr>
          <p:cNvPr name="TextBox 188" id="188"/>
          <p:cNvSpPr txBox="true"/>
          <p:nvPr/>
        </p:nvSpPr>
        <p:spPr>
          <a:xfrm rot="0">
            <a:off x="11069431" y="1742119"/>
            <a:ext cx="308310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-2">
                <a:solidFill>
                  <a:srgbClr val="0000FF"/>
                </a:solidFill>
                <a:latin typeface="IBM Plex Sans Condensed"/>
              </a:rPr>
              <a:t>Id_utilisateur</a:t>
            </a:r>
          </a:p>
        </p:txBody>
      </p:sp>
      <p:sp>
        <p:nvSpPr>
          <p:cNvPr name="TextBox 189" id="189"/>
          <p:cNvSpPr txBox="true"/>
          <p:nvPr/>
        </p:nvSpPr>
        <p:spPr>
          <a:xfrm rot="0">
            <a:off x="12660028" y="5751194"/>
            <a:ext cx="308310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-2">
                <a:solidFill>
                  <a:srgbClr val="0000FF"/>
                </a:solidFill>
                <a:latin typeface="IBM Plex Sans Condensed"/>
              </a:rPr>
              <a:t>Id_utilisateur</a:t>
            </a:r>
          </a:p>
        </p:txBody>
      </p:sp>
      <p:sp>
        <p:nvSpPr>
          <p:cNvPr name="TextBox 190" id="190"/>
          <p:cNvSpPr txBox="true"/>
          <p:nvPr/>
        </p:nvSpPr>
        <p:spPr>
          <a:xfrm rot="0">
            <a:off x="12718861" y="7225245"/>
            <a:ext cx="308310" cy="14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9"/>
              </a:lnSpc>
            </a:pPr>
            <a:r>
              <a:rPr lang="en-US" sz="470" spc="-2">
                <a:solidFill>
                  <a:srgbClr val="0000FF"/>
                </a:solidFill>
                <a:latin typeface="IBM Plex Sans Condensed"/>
              </a:rPr>
              <a:t>Id_utilisateur id_live</a:t>
            </a:r>
          </a:p>
        </p:txBody>
      </p:sp>
      <p:sp>
        <p:nvSpPr>
          <p:cNvPr name="TextBox 191" id="191"/>
          <p:cNvSpPr txBox="true"/>
          <p:nvPr/>
        </p:nvSpPr>
        <p:spPr>
          <a:xfrm rot="0">
            <a:off x="13002521" y="4614439"/>
            <a:ext cx="278565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-2">
                <a:solidFill>
                  <a:srgbClr val="0000FF"/>
                </a:solidFill>
                <a:latin typeface="IBM Plex Sans Condensed"/>
              </a:rPr>
              <a:t>id_boutique</a:t>
            </a:r>
          </a:p>
        </p:txBody>
      </p:sp>
      <p:sp>
        <p:nvSpPr>
          <p:cNvPr name="TextBox 192" id="192"/>
          <p:cNvSpPr txBox="true"/>
          <p:nvPr/>
        </p:nvSpPr>
        <p:spPr>
          <a:xfrm rot="0">
            <a:off x="14225411" y="4311882"/>
            <a:ext cx="278565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-2">
                <a:solidFill>
                  <a:srgbClr val="0000FF"/>
                </a:solidFill>
                <a:latin typeface="IBM Plex Sans Condensed"/>
              </a:rPr>
              <a:t>id_boutique</a:t>
            </a:r>
          </a:p>
        </p:txBody>
      </p:sp>
      <p:sp>
        <p:nvSpPr>
          <p:cNvPr name="TextBox 193" id="193"/>
          <p:cNvSpPr txBox="true"/>
          <p:nvPr/>
        </p:nvSpPr>
        <p:spPr>
          <a:xfrm rot="0">
            <a:off x="16045037" y="3960984"/>
            <a:ext cx="278565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-2">
                <a:solidFill>
                  <a:srgbClr val="0000FF"/>
                </a:solidFill>
                <a:latin typeface="IBM Plex Sans Condensed"/>
              </a:rPr>
              <a:t>id_boutique</a:t>
            </a:r>
          </a:p>
        </p:txBody>
      </p:sp>
      <p:sp>
        <p:nvSpPr>
          <p:cNvPr name="TextBox 194" id="194"/>
          <p:cNvSpPr txBox="true"/>
          <p:nvPr/>
        </p:nvSpPr>
        <p:spPr>
          <a:xfrm rot="0">
            <a:off x="16385429" y="5490647"/>
            <a:ext cx="227808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-2">
                <a:solidFill>
                  <a:srgbClr val="0000FF"/>
                </a:solidFill>
                <a:latin typeface="IBM Plex Sans Condensed"/>
              </a:rPr>
              <a:t>Id_chaine</a:t>
            </a:r>
          </a:p>
        </p:txBody>
      </p:sp>
      <p:sp>
        <p:nvSpPr>
          <p:cNvPr name="TextBox 195" id="195"/>
          <p:cNvSpPr txBox="true"/>
          <p:nvPr/>
        </p:nvSpPr>
        <p:spPr>
          <a:xfrm rot="0">
            <a:off x="17551587" y="3948364"/>
            <a:ext cx="227808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-2">
                <a:solidFill>
                  <a:srgbClr val="0000FF"/>
                </a:solidFill>
                <a:latin typeface="IBM Plex Sans Condensed"/>
              </a:rPr>
              <a:t>Id_chaine</a:t>
            </a:r>
          </a:p>
        </p:txBody>
      </p:sp>
      <p:sp>
        <p:nvSpPr>
          <p:cNvPr name="TextBox 196" id="196"/>
          <p:cNvSpPr txBox="true"/>
          <p:nvPr/>
        </p:nvSpPr>
        <p:spPr>
          <a:xfrm rot="0">
            <a:off x="17551587" y="4545113"/>
            <a:ext cx="227808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-2">
                <a:solidFill>
                  <a:srgbClr val="0000FF"/>
                </a:solidFill>
                <a:latin typeface="IBM Plex Sans Condensed"/>
              </a:rPr>
              <a:t>Id_chaine</a:t>
            </a:r>
          </a:p>
        </p:txBody>
      </p:sp>
      <p:sp>
        <p:nvSpPr>
          <p:cNvPr name="TextBox 197" id="197"/>
          <p:cNvSpPr txBox="true"/>
          <p:nvPr/>
        </p:nvSpPr>
        <p:spPr>
          <a:xfrm rot="0">
            <a:off x="17608319" y="5257415"/>
            <a:ext cx="227808" cy="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"/>
              </a:lnSpc>
            </a:pPr>
            <a:r>
              <a:rPr lang="en-US" sz="470" spc="-2">
                <a:solidFill>
                  <a:srgbClr val="0000FF"/>
                </a:solidFill>
                <a:latin typeface="IBM Plex Sans Condensed"/>
              </a:rPr>
              <a:t>Id_chaine</a:t>
            </a:r>
          </a:p>
        </p:txBody>
      </p:sp>
      <p:sp>
        <p:nvSpPr>
          <p:cNvPr name="TextBox 198" id="198"/>
          <p:cNvSpPr txBox="true"/>
          <p:nvPr/>
        </p:nvSpPr>
        <p:spPr>
          <a:xfrm rot="0">
            <a:off x="8083646" y="6422592"/>
            <a:ext cx="474566" cy="14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"/>
              </a:lnSpc>
            </a:pPr>
            <a:r>
              <a:rPr lang="en-US" sz="470" spc="2">
                <a:solidFill>
                  <a:srgbClr val="0000FF"/>
                </a:solidFill>
                <a:latin typeface="IBM Plex Sans Condensed"/>
              </a:rPr>
              <a:t>Id_contact id_message_privee</a:t>
            </a:r>
          </a:p>
        </p:txBody>
      </p:sp>
      <p:sp>
        <p:nvSpPr>
          <p:cNvPr name="TextBox 199" id="199"/>
          <p:cNvSpPr txBox="true"/>
          <p:nvPr/>
        </p:nvSpPr>
        <p:spPr>
          <a:xfrm rot="0">
            <a:off x="8445050" y="9921052"/>
            <a:ext cx="573492" cy="14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"/>
              </a:lnSpc>
            </a:pP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Id_utilisateur Id_abonnementcadeau</a:t>
            </a:r>
          </a:p>
        </p:txBody>
      </p:sp>
      <p:sp>
        <p:nvSpPr>
          <p:cNvPr name="TextBox 200" id="200"/>
          <p:cNvSpPr txBox="true"/>
          <p:nvPr/>
        </p:nvSpPr>
        <p:spPr>
          <a:xfrm rot="0">
            <a:off x="9201477" y="9381048"/>
            <a:ext cx="330031" cy="14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9"/>
              </a:lnSpc>
            </a:pP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Id_utilisateur Id_bits</a:t>
            </a:r>
          </a:p>
        </p:txBody>
      </p:sp>
      <p:sp>
        <p:nvSpPr>
          <p:cNvPr name="TextBox 201" id="201"/>
          <p:cNvSpPr txBox="true"/>
          <p:nvPr/>
        </p:nvSpPr>
        <p:spPr>
          <a:xfrm rot="0">
            <a:off x="9327548" y="5798527"/>
            <a:ext cx="330031" cy="14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9"/>
              </a:lnSpc>
            </a:pP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Id_utilisateur Id_contact</a:t>
            </a:r>
          </a:p>
        </p:txBody>
      </p:sp>
      <p:sp>
        <p:nvSpPr>
          <p:cNvPr name="TextBox 202" id="202"/>
          <p:cNvSpPr txBox="true"/>
          <p:nvPr/>
        </p:nvSpPr>
        <p:spPr>
          <a:xfrm rot="0">
            <a:off x="9325447" y="6451995"/>
            <a:ext cx="363334" cy="14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"/>
              </a:lnSpc>
            </a:pP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Id_utilisateur id_not</a:t>
            </a:r>
            <a:r>
              <a:rPr lang="en-US" sz="470" spc="1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ific</a:t>
            </a:r>
            <a:r>
              <a:rPr lang="en-US" sz="470" spc="1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at</a:t>
            </a:r>
            <a:r>
              <a:rPr lang="en-US" sz="470" spc="1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ion</a:t>
            </a:r>
          </a:p>
        </p:txBody>
      </p:sp>
      <p:sp>
        <p:nvSpPr>
          <p:cNvPr name="TextBox 203" id="203"/>
          <p:cNvSpPr txBox="true"/>
          <p:nvPr/>
        </p:nvSpPr>
        <p:spPr>
          <a:xfrm rot="0">
            <a:off x="10876121" y="6422592"/>
            <a:ext cx="342362" cy="14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5"/>
              </a:lnSpc>
            </a:pP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Id_utilisateur Id_rediffusion</a:t>
            </a:r>
          </a:p>
        </p:txBody>
      </p:sp>
      <p:sp>
        <p:nvSpPr>
          <p:cNvPr name="TextBox 204" id="204"/>
          <p:cNvSpPr txBox="true"/>
          <p:nvPr/>
        </p:nvSpPr>
        <p:spPr>
          <a:xfrm rot="0">
            <a:off x="11224918" y="8101439"/>
            <a:ext cx="239732" cy="14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9"/>
              </a:lnSpc>
            </a:pP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Id_chaine Id_stories</a:t>
            </a:r>
          </a:p>
        </p:txBody>
      </p:sp>
      <p:sp>
        <p:nvSpPr>
          <p:cNvPr name="TextBox 205" id="205"/>
          <p:cNvSpPr txBox="true"/>
          <p:nvPr/>
        </p:nvSpPr>
        <p:spPr>
          <a:xfrm rot="0">
            <a:off x="11825857" y="6479311"/>
            <a:ext cx="239286" cy="14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5"/>
              </a:lnSpc>
            </a:pP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Id_chaine id_badge</a:t>
            </a:r>
          </a:p>
        </p:txBody>
      </p:sp>
      <p:sp>
        <p:nvSpPr>
          <p:cNvPr name="TextBox 206" id="206"/>
          <p:cNvSpPr txBox="true"/>
          <p:nvPr/>
        </p:nvSpPr>
        <p:spPr>
          <a:xfrm rot="0">
            <a:off x="11741810" y="8158158"/>
            <a:ext cx="423848" cy="14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"/>
              </a:lnSpc>
            </a:pP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Id_chaine Id_messageschat</a:t>
            </a:r>
          </a:p>
        </p:txBody>
      </p:sp>
      <p:sp>
        <p:nvSpPr>
          <p:cNvPr name="TextBox 207" id="207"/>
          <p:cNvSpPr txBox="true"/>
          <p:nvPr/>
        </p:nvSpPr>
        <p:spPr>
          <a:xfrm rot="0">
            <a:off x="11949827" y="4575650"/>
            <a:ext cx="363098" cy="14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"/>
              </a:lnSpc>
            </a:pP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Id_utilisateur id_portefeuille</a:t>
            </a:r>
          </a:p>
        </p:txBody>
      </p:sp>
      <p:sp>
        <p:nvSpPr>
          <p:cNvPr name="TextBox 208" id="208"/>
          <p:cNvSpPr txBox="true"/>
          <p:nvPr/>
        </p:nvSpPr>
        <p:spPr>
          <a:xfrm rot="0">
            <a:off x="12069595" y="6935281"/>
            <a:ext cx="342362" cy="14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"/>
              </a:lnSpc>
            </a:pP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Id_chaine Id_rediffusion</a:t>
            </a:r>
          </a:p>
        </p:txBody>
      </p:sp>
      <p:sp>
        <p:nvSpPr>
          <p:cNvPr name="TextBox 209" id="209"/>
          <p:cNvSpPr txBox="true"/>
          <p:nvPr/>
        </p:nvSpPr>
        <p:spPr>
          <a:xfrm rot="0">
            <a:off x="12237690" y="8527980"/>
            <a:ext cx="258813" cy="14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9"/>
              </a:lnSpc>
            </a:pP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Id_chaine id_emotes</a:t>
            </a:r>
          </a:p>
        </p:txBody>
      </p:sp>
      <p:sp>
        <p:nvSpPr>
          <p:cNvPr name="TextBox 210" id="210"/>
          <p:cNvSpPr txBox="true"/>
          <p:nvPr/>
        </p:nvSpPr>
        <p:spPr>
          <a:xfrm rot="0">
            <a:off x="12502439" y="4831982"/>
            <a:ext cx="330031" cy="14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9"/>
              </a:lnSpc>
            </a:pP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Id_utilisateur id_boutique</a:t>
            </a:r>
          </a:p>
        </p:txBody>
      </p:sp>
      <p:sp>
        <p:nvSpPr>
          <p:cNvPr name="TextBox 211" id="211"/>
          <p:cNvSpPr txBox="true"/>
          <p:nvPr/>
        </p:nvSpPr>
        <p:spPr>
          <a:xfrm rot="0">
            <a:off x="12678938" y="8641430"/>
            <a:ext cx="239286" cy="14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9"/>
              </a:lnSpc>
            </a:pP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Id_chaine Id_bits</a:t>
            </a:r>
          </a:p>
        </p:txBody>
      </p:sp>
      <p:sp>
        <p:nvSpPr>
          <p:cNvPr name="TextBox 212" id="212"/>
          <p:cNvSpPr txBox="true"/>
          <p:nvPr/>
        </p:nvSpPr>
        <p:spPr>
          <a:xfrm rot="0">
            <a:off x="12916372" y="9095287"/>
            <a:ext cx="573492" cy="14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"/>
              </a:lnSpc>
            </a:pP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Id_chaine</a:t>
            </a:r>
          </a:p>
          <a:p>
            <a:pPr algn="l">
              <a:lnSpc>
                <a:spcPts val="595"/>
              </a:lnSpc>
            </a:pPr>
            <a:r>
              <a:rPr lang="en-US" sz="470" spc="2">
                <a:solidFill>
                  <a:srgbClr val="0000FF"/>
                </a:solidFill>
                <a:latin typeface="IBM Plex Sans Condensed"/>
              </a:rPr>
              <a:t>Id_abonnementcadeau</a:t>
            </a:r>
          </a:p>
        </p:txBody>
      </p:sp>
      <p:sp>
        <p:nvSpPr>
          <p:cNvPr name="TextBox 213" id="213"/>
          <p:cNvSpPr txBox="true"/>
          <p:nvPr/>
        </p:nvSpPr>
        <p:spPr>
          <a:xfrm rot="0">
            <a:off x="13380734" y="8185473"/>
            <a:ext cx="262491" cy="14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5"/>
              </a:lnSpc>
            </a:pP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Id_chaine id_objectif</a:t>
            </a:r>
          </a:p>
        </p:txBody>
      </p:sp>
      <p:sp>
        <p:nvSpPr>
          <p:cNvPr name="TextBox 214" id="214"/>
          <p:cNvSpPr txBox="true"/>
          <p:nvPr/>
        </p:nvSpPr>
        <p:spPr>
          <a:xfrm rot="0">
            <a:off x="13462681" y="7561421"/>
            <a:ext cx="504495" cy="14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"/>
              </a:lnSpc>
            </a:pP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Id_chaine id_parametre_video</a:t>
            </a:r>
          </a:p>
        </p:txBody>
      </p:sp>
      <p:sp>
        <p:nvSpPr>
          <p:cNvPr name="TextBox 215" id="215"/>
          <p:cNvSpPr txBox="true"/>
          <p:nvPr/>
        </p:nvSpPr>
        <p:spPr>
          <a:xfrm rot="0">
            <a:off x="13687507" y="3323344"/>
            <a:ext cx="330031" cy="14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5"/>
              </a:lnSpc>
            </a:pP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Id_utilisateur id_aide</a:t>
            </a:r>
          </a:p>
        </p:txBody>
      </p:sp>
      <p:sp>
        <p:nvSpPr>
          <p:cNvPr name="TextBox 216" id="216"/>
          <p:cNvSpPr txBox="true"/>
          <p:nvPr/>
        </p:nvSpPr>
        <p:spPr>
          <a:xfrm rot="0">
            <a:off x="13653888" y="3749871"/>
            <a:ext cx="363098" cy="14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"/>
              </a:lnSpc>
            </a:pPr>
            <a:r>
              <a:rPr lang="en-US" sz="470" spc="2">
                <a:solidFill>
                  <a:srgbClr val="0000FF"/>
                </a:solidFill>
                <a:latin typeface="IBM Plex Sans Condensed"/>
              </a:rPr>
              <a:t>id_paiement id_portefeuille</a:t>
            </a:r>
          </a:p>
        </p:txBody>
      </p:sp>
      <p:sp>
        <p:nvSpPr>
          <p:cNvPr name="TextBox 217" id="217"/>
          <p:cNvSpPr txBox="true"/>
          <p:nvPr/>
        </p:nvSpPr>
        <p:spPr>
          <a:xfrm rot="0">
            <a:off x="13599258" y="2699279"/>
            <a:ext cx="587938" cy="14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"/>
              </a:lnSpc>
            </a:pP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Id_utilisateur Id_condition_utilisation</a:t>
            </a:r>
          </a:p>
        </p:txBody>
      </p:sp>
      <p:sp>
        <p:nvSpPr>
          <p:cNvPr name="TextBox 218" id="218"/>
          <p:cNvSpPr txBox="true"/>
          <p:nvPr/>
        </p:nvSpPr>
        <p:spPr>
          <a:xfrm rot="0">
            <a:off x="13849299" y="6964685"/>
            <a:ext cx="371647" cy="14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"/>
              </a:lnSpc>
            </a:pP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Id_chaine</a:t>
            </a:r>
          </a:p>
          <a:p>
            <a:pPr algn="l">
              <a:lnSpc>
                <a:spcPts val="579"/>
              </a:lnSpc>
            </a:pP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id_m</a:t>
            </a:r>
            <a:r>
              <a:rPr lang="en-US" sz="470" spc="1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ode</a:t>
            </a:r>
            <a:r>
              <a:rPr lang="en-US" sz="470" spc="1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rat</a:t>
            </a:r>
            <a:r>
              <a:rPr lang="en-US" sz="470" spc="1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eur</a:t>
            </a:r>
          </a:p>
        </p:txBody>
      </p:sp>
      <p:sp>
        <p:nvSpPr>
          <p:cNvPr name="TextBox 219" id="219"/>
          <p:cNvSpPr txBox="true"/>
          <p:nvPr/>
        </p:nvSpPr>
        <p:spPr>
          <a:xfrm rot="0">
            <a:off x="14872576" y="4176425"/>
            <a:ext cx="399015" cy="14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"/>
              </a:lnSpc>
            </a:pPr>
            <a:r>
              <a:rPr lang="en-US" sz="470" spc="2">
                <a:solidFill>
                  <a:srgbClr val="0000FF"/>
                </a:solidFill>
                <a:latin typeface="IBM Plex Sans Condensed"/>
              </a:rPr>
              <a:t>id_paiement</a:t>
            </a:r>
          </a:p>
          <a:p>
            <a:pPr algn="l">
              <a:lnSpc>
                <a:spcPts val="595"/>
              </a:lnSpc>
            </a:pP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id_t</a:t>
            </a:r>
            <a:r>
              <a:rPr lang="en-US" sz="470" spc="1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wit</a:t>
            </a:r>
            <a:r>
              <a:rPr lang="en-US" sz="470" spc="1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c</a:t>
            </a:r>
            <a:r>
              <a:rPr lang="en-US" sz="470" spc="1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h_tu</a:t>
            </a:r>
            <a:r>
              <a:rPr lang="en-US" sz="470" spc="1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rbo</a:t>
            </a:r>
          </a:p>
        </p:txBody>
      </p:sp>
      <p:sp>
        <p:nvSpPr>
          <p:cNvPr name="TextBox 220" id="220"/>
          <p:cNvSpPr txBox="true"/>
          <p:nvPr/>
        </p:nvSpPr>
        <p:spPr>
          <a:xfrm rot="0">
            <a:off x="15215069" y="7645482"/>
            <a:ext cx="478597" cy="14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9"/>
              </a:lnSpc>
            </a:pPr>
            <a:r>
              <a:rPr lang="en-US" sz="470" spc="2">
                <a:solidFill>
                  <a:srgbClr val="0000FF"/>
                </a:solidFill>
                <a:latin typeface="IBM Plex Sans Condensed"/>
              </a:rPr>
              <a:t>id_parametre_chat id_moderateur</a:t>
            </a:r>
          </a:p>
        </p:txBody>
      </p:sp>
      <p:sp>
        <p:nvSpPr>
          <p:cNvPr name="TextBox 221" id="221"/>
          <p:cNvSpPr txBox="true"/>
          <p:nvPr/>
        </p:nvSpPr>
        <p:spPr>
          <a:xfrm rot="0">
            <a:off x="15645812" y="2812756"/>
            <a:ext cx="587938" cy="14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9"/>
              </a:lnSpc>
            </a:pP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Id_condition_utilisation id_securite</a:t>
            </a:r>
          </a:p>
        </p:txBody>
      </p:sp>
      <p:sp>
        <p:nvSpPr>
          <p:cNvPr name="TextBox 222" id="222"/>
          <p:cNvSpPr txBox="true"/>
          <p:nvPr/>
        </p:nvSpPr>
        <p:spPr>
          <a:xfrm rot="0">
            <a:off x="16442161" y="7845094"/>
            <a:ext cx="371660" cy="14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9"/>
              </a:lnSpc>
            </a:pPr>
            <a:r>
              <a:rPr lang="en-US" sz="470" spc="2">
                <a:solidFill>
                  <a:srgbClr val="0000FF"/>
                </a:solidFill>
                <a:latin typeface="IBM Plex Sans Condensed"/>
              </a:rPr>
              <a:t>id_moderateur id_sondage</a:t>
            </a:r>
          </a:p>
        </p:txBody>
      </p:sp>
      <p:sp>
        <p:nvSpPr>
          <p:cNvPr name="TextBox 223" id="223"/>
          <p:cNvSpPr txBox="true"/>
          <p:nvPr/>
        </p:nvSpPr>
        <p:spPr>
          <a:xfrm rot="0">
            <a:off x="16393834" y="5712391"/>
            <a:ext cx="505755" cy="14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"/>
              </a:lnSpc>
            </a:pP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Id_chaine Id_stastique_stream</a:t>
            </a:r>
          </a:p>
        </p:txBody>
      </p:sp>
      <p:sp>
        <p:nvSpPr>
          <p:cNvPr name="TextBox 224" id="224"/>
          <p:cNvSpPr txBox="true"/>
          <p:nvPr/>
        </p:nvSpPr>
        <p:spPr>
          <a:xfrm rot="0">
            <a:off x="16383328" y="6225081"/>
            <a:ext cx="531442" cy="14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"/>
              </a:lnSpc>
            </a:pP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Id_chaine Id_statistique_chaine</a:t>
            </a:r>
          </a:p>
        </p:txBody>
      </p:sp>
      <p:sp>
        <p:nvSpPr>
          <p:cNvPr name="TextBox 225" id="225"/>
          <p:cNvSpPr txBox="true"/>
          <p:nvPr/>
        </p:nvSpPr>
        <p:spPr>
          <a:xfrm rot="0">
            <a:off x="16463173" y="6964685"/>
            <a:ext cx="546676" cy="14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9"/>
              </a:lnSpc>
            </a:pP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Id_utilisateurs_bannis id_moderateur</a:t>
            </a:r>
          </a:p>
        </p:txBody>
      </p:sp>
      <p:sp>
        <p:nvSpPr>
          <p:cNvPr name="TextBox 226" id="226"/>
          <p:cNvSpPr txBox="true"/>
          <p:nvPr/>
        </p:nvSpPr>
        <p:spPr>
          <a:xfrm rot="0">
            <a:off x="17593611" y="8441831"/>
            <a:ext cx="508382" cy="14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"/>
              </a:lnSpc>
            </a:pP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id_sondage</a:t>
            </a:r>
          </a:p>
          <a:p>
            <a:pPr algn="l">
              <a:lnSpc>
                <a:spcPts val="579"/>
              </a:lnSpc>
            </a:pP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id_r</a:t>
            </a:r>
            <a:r>
              <a:rPr lang="en-US" sz="470" spc="1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esult</a:t>
            </a:r>
            <a:r>
              <a:rPr lang="en-US" sz="470" spc="1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at</a:t>
            </a:r>
            <a:r>
              <a:rPr lang="en-US" sz="470" spc="1">
                <a:solidFill>
                  <a:srgbClr val="000000"/>
                </a:solidFill>
                <a:latin typeface="IBM Plex Sans Condensed"/>
              </a:rPr>
              <a:t> </a:t>
            </a:r>
            <a:r>
              <a:rPr lang="en-US" sz="470" spc="1">
                <a:solidFill>
                  <a:srgbClr val="0000FF"/>
                </a:solidFill>
                <a:latin typeface="IBM Plex Sans Condensed"/>
              </a:rPr>
              <a:t>_sondage</a:t>
            </a:r>
          </a:p>
        </p:txBody>
      </p:sp>
      <p:sp>
        <p:nvSpPr>
          <p:cNvPr name="TextBox 227" id="227"/>
          <p:cNvSpPr txBox="true"/>
          <p:nvPr/>
        </p:nvSpPr>
        <p:spPr>
          <a:xfrm rot="0">
            <a:off x="719134" y="5142381"/>
            <a:ext cx="5748341" cy="116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7031" indent="-248516" lvl="1">
              <a:lnSpc>
                <a:spcPts val="3176"/>
              </a:lnSpc>
              <a:buFont typeface="Arial"/>
              <a:buChar char="•"/>
            </a:pPr>
            <a:r>
              <a:rPr lang="en-US" sz="2302">
                <a:solidFill>
                  <a:srgbClr val="FFFFFF"/>
                </a:solidFill>
                <a:latin typeface="DM Sans"/>
              </a:rPr>
              <a:t>Il contient 51 tables</a:t>
            </a:r>
          </a:p>
          <a:p>
            <a:pPr marL="497031" indent="-248516" lvl="1">
              <a:lnSpc>
                <a:spcPts val="3176"/>
              </a:lnSpc>
              <a:buFont typeface="Arial"/>
              <a:buChar char="•"/>
            </a:pPr>
            <a:r>
              <a:rPr lang="en-US" sz="2302">
                <a:solidFill>
                  <a:srgbClr val="FFFFFF"/>
                </a:solidFill>
                <a:latin typeface="DM Sans"/>
              </a:rPr>
              <a:t>Aide, Information, utilisateur, chaine, catégories, boutique, cadeaux et plus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26421" y="-2347200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85553" y="758025"/>
            <a:ext cx="6873747" cy="8994124"/>
          </a:xfrm>
          <a:custGeom>
            <a:avLst/>
            <a:gdLst/>
            <a:ahLst/>
            <a:cxnLst/>
            <a:rect r="r" b="b" t="t" l="l"/>
            <a:pathLst>
              <a:path h="8994124" w="6873747">
                <a:moveTo>
                  <a:pt x="0" y="0"/>
                </a:moveTo>
                <a:lnTo>
                  <a:pt x="6873747" y="0"/>
                </a:lnTo>
                <a:lnTo>
                  <a:pt x="6873747" y="8994124"/>
                </a:lnTo>
                <a:lnTo>
                  <a:pt x="0" y="8994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553469"/>
            <a:ext cx="7853137" cy="2004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84"/>
              </a:lnSpc>
              <a:spcBef>
                <a:spcPct val="0"/>
              </a:spcBef>
            </a:pPr>
            <a:r>
              <a:rPr lang="en-US" sz="6653">
                <a:solidFill>
                  <a:srgbClr val="56AEFF"/>
                </a:solidFill>
                <a:latin typeface="Now Bold"/>
              </a:rPr>
              <a:t>Exemple de création de table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26421" y="-2347200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63740" y="2632916"/>
            <a:ext cx="9224260" cy="7654084"/>
          </a:xfrm>
          <a:custGeom>
            <a:avLst/>
            <a:gdLst/>
            <a:ahLst/>
            <a:cxnLst/>
            <a:rect r="r" b="b" t="t" l="l"/>
            <a:pathLst>
              <a:path h="7654084" w="9224260">
                <a:moveTo>
                  <a:pt x="0" y="0"/>
                </a:moveTo>
                <a:lnTo>
                  <a:pt x="9224260" y="0"/>
                </a:lnTo>
                <a:lnTo>
                  <a:pt x="9224260" y="7654084"/>
                </a:lnTo>
                <a:lnTo>
                  <a:pt x="0" y="7654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62" t="0" r="-116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2796" y="4216039"/>
            <a:ext cx="8140163" cy="1935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11"/>
              </a:lnSpc>
              <a:spcBef>
                <a:spcPct val="0"/>
              </a:spcBef>
            </a:pPr>
            <a:r>
              <a:rPr lang="en-US" sz="6426">
                <a:solidFill>
                  <a:srgbClr val="56AEFF"/>
                </a:solidFill>
                <a:latin typeface="Now Bold"/>
              </a:rPr>
              <a:t>Exemple d’insertion de données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DAF2TjddehY</dc:identifier>
  <dcterms:modified xsi:type="dcterms:W3CDTF">2011-08-01T06:04:30Z</dcterms:modified>
  <cp:revision>1</cp:revision>
  <dc:title>projet transversale</dc:title>
</cp:coreProperties>
</file>